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8" r:id="rId4"/>
  </p:sldMasterIdLst>
  <p:notesMasterIdLst>
    <p:notesMasterId r:id="rId36"/>
  </p:notesMasterIdLst>
  <p:handoutMasterIdLst>
    <p:handoutMasterId r:id="rId37"/>
  </p:handoutMasterIdLst>
  <p:sldIdLst>
    <p:sldId id="339" r:id="rId5"/>
    <p:sldId id="340" r:id="rId6"/>
    <p:sldId id="336" r:id="rId7"/>
    <p:sldId id="341" r:id="rId8"/>
    <p:sldId id="342" r:id="rId9"/>
    <p:sldId id="343" r:id="rId10"/>
    <p:sldId id="346" r:id="rId11"/>
    <p:sldId id="347" r:id="rId12"/>
    <p:sldId id="348" r:id="rId13"/>
    <p:sldId id="350" r:id="rId14"/>
    <p:sldId id="345" r:id="rId15"/>
    <p:sldId id="351" r:id="rId16"/>
    <p:sldId id="352" r:id="rId17"/>
    <p:sldId id="353" r:id="rId18"/>
    <p:sldId id="373" r:id="rId19"/>
    <p:sldId id="368" r:id="rId20"/>
    <p:sldId id="355" r:id="rId21"/>
    <p:sldId id="370" r:id="rId22"/>
    <p:sldId id="371" r:id="rId23"/>
    <p:sldId id="374" r:id="rId24"/>
    <p:sldId id="375" r:id="rId25"/>
    <p:sldId id="385" r:id="rId26"/>
    <p:sldId id="386" r:id="rId27"/>
    <p:sldId id="377" r:id="rId28"/>
    <p:sldId id="378" r:id="rId29"/>
    <p:sldId id="380" r:id="rId30"/>
    <p:sldId id="381" r:id="rId31"/>
    <p:sldId id="383" r:id="rId32"/>
    <p:sldId id="384" r:id="rId33"/>
    <p:sldId id="366" r:id="rId34"/>
    <p:sldId id="298"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stin Dean" initials="JD" lastIdx="4" clrIdx="0">
    <p:extLst>
      <p:ext uri="{19B8F6BF-5375-455C-9EA6-DF929625EA0E}">
        <p15:presenceInfo xmlns:p15="http://schemas.microsoft.com/office/powerpoint/2012/main" userId="S::jdean@theadditiveagency.com::48d7c856-aa91-4f9a-9c9d-c7de74b978a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6801"/>
    <a:srgbClr val="707780"/>
    <a:srgbClr val="D74100"/>
    <a:srgbClr val="000000"/>
    <a:srgbClr val="404040"/>
    <a:srgbClr val="6D777E"/>
    <a:srgbClr val="F76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0A1B5D5-9B99-4C35-A422-299274C87663}">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597"/>
  </p:normalViewPr>
  <p:slideViewPr>
    <p:cSldViewPr snapToGrid="0">
      <p:cViewPr varScale="1">
        <p:scale>
          <a:sx n="107" d="100"/>
          <a:sy n="107" d="100"/>
        </p:scale>
        <p:origin x="200" y="16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0A2641-40C9-2747-8619-8A5516ACA4D1}" type="doc">
      <dgm:prSet loTypeId="urn:microsoft.com/office/officeart/2005/8/layout/cycle2" loCatId="" qsTypeId="urn:microsoft.com/office/officeart/2005/8/quickstyle/3d1" qsCatId="3D" csTypeId="urn:microsoft.com/office/officeart/2005/8/colors/colorful1" csCatId="colorful" phldr="1"/>
      <dgm:spPr/>
      <dgm:t>
        <a:bodyPr/>
        <a:lstStyle/>
        <a:p>
          <a:endParaRPr lang="en-US"/>
        </a:p>
      </dgm:t>
    </dgm:pt>
    <dgm:pt modelId="{19BB4DD2-F0EF-C048-8B3F-81160A6E1205}">
      <dgm:prSet phldrT="[Text]"/>
      <dgm:spPr>
        <a:gradFill rotWithShape="0">
          <a:gsLst>
            <a:gs pos="0">
              <a:schemeClr val="accent2">
                <a:hueOff val="0"/>
                <a:satOff val="0"/>
                <a:lumOff val="0"/>
                <a:alphaOff val="0"/>
                <a:satMod val="103000"/>
                <a:lumMod val="102000"/>
                <a:tint val="94000"/>
              </a:schemeClr>
            </a:gs>
            <a:gs pos="65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gradFill>
      </dgm:spPr>
      <dgm:t>
        <a:bodyPr/>
        <a:lstStyle/>
        <a:p>
          <a:r>
            <a:rPr lang="en-US"/>
            <a:t>Objective</a:t>
          </a:r>
        </a:p>
      </dgm:t>
    </dgm:pt>
    <dgm:pt modelId="{89E66FF8-716B-6343-B0BF-33910B71EB7B}" type="parTrans" cxnId="{6227326C-5A94-654C-AD91-70759F25C27F}">
      <dgm:prSet/>
      <dgm:spPr/>
      <dgm:t>
        <a:bodyPr/>
        <a:lstStyle/>
        <a:p>
          <a:endParaRPr lang="en-US"/>
        </a:p>
      </dgm:t>
    </dgm:pt>
    <dgm:pt modelId="{C06CD196-712A-C041-8CA1-439B45FF4985}" type="sibTrans" cxnId="{6227326C-5A94-654C-AD91-70759F25C27F}">
      <dgm:prSet/>
      <dgm:spPr/>
      <dgm:t>
        <a:bodyPr/>
        <a:lstStyle/>
        <a:p>
          <a:endParaRPr lang="en-US"/>
        </a:p>
      </dgm:t>
    </dgm:pt>
    <dgm:pt modelId="{17643C51-3311-3747-9715-8E542255C445}">
      <dgm:prSet phldrT="[Text]"/>
      <dgm:spPr/>
      <dgm:t>
        <a:bodyPr/>
        <a:lstStyle/>
        <a:p>
          <a:r>
            <a:rPr lang="en-US"/>
            <a:t>Understanding Data</a:t>
          </a:r>
        </a:p>
      </dgm:t>
    </dgm:pt>
    <dgm:pt modelId="{36EEC669-C7AC-6040-BBEB-D3DF7500770B}" type="parTrans" cxnId="{452A8DEB-5CE1-A345-8C5C-FDD7CE1ED751}">
      <dgm:prSet/>
      <dgm:spPr/>
      <dgm:t>
        <a:bodyPr/>
        <a:lstStyle/>
        <a:p>
          <a:endParaRPr lang="en-US"/>
        </a:p>
      </dgm:t>
    </dgm:pt>
    <dgm:pt modelId="{DDA31EBA-8665-7B43-9EA3-34A1399F4A44}" type="sibTrans" cxnId="{452A8DEB-5CE1-A345-8C5C-FDD7CE1ED751}">
      <dgm:prSet/>
      <dgm:spPr/>
      <dgm:t>
        <a:bodyPr/>
        <a:lstStyle/>
        <a:p>
          <a:endParaRPr lang="en-US"/>
        </a:p>
      </dgm:t>
    </dgm:pt>
    <dgm:pt modelId="{CC8BED3D-873A-BD42-AC33-C6A4B4E272C3}">
      <dgm:prSet phldrT="[Text]"/>
      <dgm:spPr/>
      <dgm:t>
        <a:bodyPr/>
        <a:lstStyle/>
        <a:p>
          <a:r>
            <a:rPr lang="en-US" dirty="0"/>
            <a:t>Data Cleaning and Transformation</a:t>
          </a:r>
        </a:p>
      </dgm:t>
    </dgm:pt>
    <dgm:pt modelId="{C7B2C19B-433C-3B4E-86B6-21DCE895B180}" type="parTrans" cxnId="{BE5CC8FE-F069-7548-A336-35D5B94555F2}">
      <dgm:prSet/>
      <dgm:spPr/>
      <dgm:t>
        <a:bodyPr/>
        <a:lstStyle/>
        <a:p>
          <a:endParaRPr lang="en-US"/>
        </a:p>
      </dgm:t>
    </dgm:pt>
    <dgm:pt modelId="{57906A21-6298-0D43-BDE9-598FDE834DCA}" type="sibTrans" cxnId="{BE5CC8FE-F069-7548-A336-35D5B94555F2}">
      <dgm:prSet/>
      <dgm:spPr/>
      <dgm:t>
        <a:bodyPr/>
        <a:lstStyle/>
        <a:p>
          <a:endParaRPr lang="en-US"/>
        </a:p>
      </dgm:t>
    </dgm:pt>
    <dgm:pt modelId="{0521B028-58FD-F349-9D70-9279798517B7}">
      <dgm:prSet phldrT="[Text]"/>
      <dgm:spPr/>
      <dgm:t>
        <a:bodyPr/>
        <a:lstStyle/>
        <a:p>
          <a:r>
            <a:rPr lang="en-US" b="0" dirty="0"/>
            <a:t>Exploratory Data Analysis </a:t>
          </a:r>
          <a:endParaRPr lang="en-US" dirty="0"/>
        </a:p>
      </dgm:t>
    </dgm:pt>
    <dgm:pt modelId="{30FA3CED-A635-884D-AA45-243D1AAC3560}" type="parTrans" cxnId="{7EE8C9E5-29D3-644A-96EF-B5F36029E545}">
      <dgm:prSet/>
      <dgm:spPr/>
      <dgm:t>
        <a:bodyPr/>
        <a:lstStyle/>
        <a:p>
          <a:endParaRPr lang="en-US"/>
        </a:p>
      </dgm:t>
    </dgm:pt>
    <dgm:pt modelId="{42A7C69E-AAA9-F44D-A9D2-8E830F98EB30}" type="sibTrans" cxnId="{7EE8C9E5-29D3-644A-96EF-B5F36029E545}">
      <dgm:prSet/>
      <dgm:spPr/>
      <dgm:t>
        <a:bodyPr/>
        <a:lstStyle/>
        <a:p>
          <a:endParaRPr lang="en-US"/>
        </a:p>
      </dgm:t>
    </dgm:pt>
    <dgm:pt modelId="{5BEDC17B-826A-3741-83F3-EF5714A932FE}">
      <dgm:prSet phldrT="[Text]"/>
      <dgm:spPr/>
      <dgm:t>
        <a:bodyPr/>
        <a:lstStyle/>
        <a:p>
          <a:r>
            <a:rPr lang="en-US"/>
            <a:t>Data Visualization</a:t>
          </a:r>
        </a:p>
      </dgm:t>
    </dgm:pt>
    <dgm:pt modelId="{70BC9D3F-8DB5-EA4C-A5F2-6D954FE6B4D6}" type="parTrans" cxnId="{E774604F-6366-7C46-AA0B-41283FA3DC87}">
      <dgm:prSet/>
      <dgm:spPr/>
      <dgm:t>
        <a:bodyPr/>
        <a:lstStyle/>
        <a:p>
          <a:endParaRPr lang="en-US"/>
        </a:p>
      </dgm:t>
    </dgm:pt>
    <dgm:pt modelId="{0C0A1A6F-EE75-C747-AD7C-B3C1402B0974}" type="sibTrans" cxnId="{E774604F-6366-7C46-AA0B-41283FA3DC87}">
      <dgm:prSet/>
      <dgm:spPr/>
      <dgm:t>
        <a:bodyPr/>
        <a:lstStyle/>
        <a:p>
          <a:endParaRPr lang="en-US"/>
        </a:p>
      </dgm:t>
    </dgm:pt>
    <dgm:pt modelId="{54EF0B7E-AC63-2E48-B160-E902835AB7C2}" type="pres">
      <dgm:prSet presAssocID="{300A2641-40C9-2747-8619-8A5516ACA4D1}" presName="cycle" presStyleCnt="0">
        <dgm:presLayoutVars>
          <dgm:dir/>
          <dgm:resizeHandles val="exact"/>
        </dgm:presLayoutVars>
      </dgm:prSet>
      <dgm:spPr/>
    </dgm:pt>
    <dgm:pt modelId="{1DAE0707-0FBF-2F4F-B7D8-291EC48222BE}" type="pres">
      <dgm:prSet presAssocID="{19BB4DD2-F0EF-C048-8B3F-81160A6E1205}" presName="node" presStyleLbl="node1" presStyleIdx="0" presStyleCnt="5" custRadScaleRad="94979" custRadScaleInc="-3943">
        <dgm:presLayoutVars>
          <dgm:bulletEnabled val="1"/>
        </dgm:presLayoutVars>
      </dgm:prSet>
      <dgm:spPr/>
    </dgm:pt>
    <dgm:pt modelId="{14982B36-B96E-ED48-BACB-9551C9565968}" type="pres">
      <dgm:prSet presAssocID="{C06CD196-712A-C041-8CA1-439B45FF4985}" presName="sibTrans" presStyleLbl="sibTrans2D1" presStyleIdx="0" presStyleCnt="5"/>
      <dgm:spPr/>
    </dgm:pt>
    <dgm:pt modelId="{D7C74EEC-0A31-484E-8C7F-D93267EB7C46}" type="pres">
      <dgm:prSet presAssocID="{C06CD196-712A-C041-8CA1-439B45FF4985}" presName="connectorText" presStyleLbl="sibTrans2D1" presStyleIdx="0" presStyleCnt="5"/>
      <dgm:spPr/>
    </dgm:pt>
    <dgm:pt modelId="{FEB01EAF-6E56-7341-A2EC-E6AD672B4ABE}" type="pres">
      <dgm:prSet presAssocID="{17643C51-3311-3747-9715-8E542255C445}" presName="node" presStyleLbl="node1" presStyleIdx="1" presStyleCnt="5">
        <dgm:presLayoutVars>
          <dgm:bulletEnabled val="1"/>
        </dgm:presLayoutVars>
      </dgm:prSet>
      <dgm:spPr/>
    </dgm:pt>
    <dgm:pt modelId="{9C61A2E1-FE40-3940-8B11-C689C4F25A57}" type="pres">
      <dgm:prSet presAssocID="{DDA31EBA-8665-7B43-9EA3-34A1399F4A44}" presName="sibTrans" presStyleLbl="sibTrans2D1" presStyleIdx="1" presStyleCnt="5"/>
      <dgm:spPr/>
    </dgm:pt>
    <dgm:pt modelId="{E5DB2B38-783D-424E-A87C-ADFC4A9A5064}" type="pres">
      <dgm:prSet presAssocID="{DDA31EBA-8665-7B43-9EA3-34A1399F4A44}" presName="connectorText" presStyleLbl="sibTrans2D1" presStyleIdx="1" presStyleCnt="5"/>
      <dgm:spPr/>
    </dgm:pt>
    <dgm:pt modelId="{7C78B5D8-2765-F946-8F5E-F318CCBF833C}" type="pres">
      <dgm:prSet presAssocID="{CC8BED3D-873A-BD42-AC33-C6A4B4E272C3}" presName="node" presStyleLbl="node1" presStyleIdx="2" presStyleCnt="5">
        <dgm:presLayoutVars>
          <dgm:bulletEnabled val="1"/>
        </dgm:presLayoutVars>
      </dgm:prSet>
      <dgm:spPr/>
    </dgm:pt>
    <dgm:pt modelId="{70AD80CF-707C-9442-B490-EA42B9BBDE32}" type="pres">
      <dgm:prSet presAssocID="{57906A21-6298-0D43-BDE9-598FDE834DCA}" presName="sibTrans" presStyleLbl="sibTrans2D1" presStyleIdx="2" presStyleCnt="5"/>
      <dgm:spPr/>
    </dgm:pt>
    <dgm:pt modelId="{5CD0A2B6-0627-5B49-93E9-51E5E05AE8EF}" type="pres">
      <dgm:prSet presAssocID="{57906A21-6298-0D43-BDE9-598FDE834DCA}" presName="connectorText" presStyleLbl="sibTrans2D1" presStyleIdx="2" presStyleCnt="5"/>
      <dgm:spPr/>
    </dgm:pt>
    <dgm:pt modelId="{56706C1C-3B40-C346-B72C-DC654CDBFAAB}" type="pres">
      <dgm:prSet presAssocID="{0521B028-58FD-F349-9D70-9279798517B7}" presName="node" presStyleLbl="node1" presStyleIdx="3" presStyleCnt="5">
        <dgm:presLayoutVars>
          <dgm:bulletEnabled val="1"/>
        </dgm:presLayoutVars>
      </dgm:prSet>
      <dgm:spPr/>
    </dgm:pt>
    <dgm:pt modelId="{519056BC-6DEA-7445-AE97-B4C5A18BB7CD}" type="pres">
      <dgm:prSet presAssocID="{42A7C69E-AAA9-F44D-A9D2-8E830F98EB30}" presName="sibTrans" presStyleLbl="sibTrans2D1" presStyleIdx="3" presStyleCnt="5"/>
      <dgm:spPr/>
    </dgm:pt>
    <dgm:pt modelId="{D4CF9FF4-EFD7-4E42-88F2-E2C5D7801525}" type="pres">
      <dgm:prSet presAssocID="{42A7C69E-AAA9-F44D-A9D2-8E830F98EB30}" presName="connectorText" presStyleLbl="sibTrans2D1" presStyleIdx="3" presStyleCnt="5"/>
      <dgm:spPr/>
    </dgm:pt>
    <dgm:pt modelId="{4A6DF261-1296-4744-8DB8-8AA5B8654B38}" type="pres">
      <dgm:prSet presAssocID="{5BEDC17B-826A-3741-83F3-EF5714A932FE}" presName="node" presStyleLbl="node1" presStyleIdx="4" presStyleCnt="5">
        <dgm:presLayoutVars>
          <dgm:bulletEnabled val="1"/>
        </dgm:presLayoutVars>
      </dgm:prSet>
      <dgm:spPr/>
    </dgm:pt>
    <dgm:pt modelId="{C066CD8E-3B91-0749-B95E-1FB289653482}" type="pres">
      <dgm:prSet presAssocID="{0C0A1A6F-EE75-C747-AD7C-B3C1402B0974}" presName="sibTrans" presStyleLbl="sibTrans2D1" presStyleIdx="4" presStyleCnt="5"/>
      <dgm:spPr/>
    </dgm:pt>
    <dgm:pt modelId="{55640355-C4A8-1445-98EB-4348E7FFB5EB}" type="pres">
      <dgm:prSet presAssocID="{0C0A1A6F-EE75-C747-AD7C-B3C1402B0974}" presName="connectorText" presStyleLbl="sibTrans2D1" presStyleIdx="4" presStyleCnt="5"/>
      <dgm:spPr/>
    </dgm:pt>
  </dgm:ptLst>
  <dgm:cxnLst>
    <dgm:cxn modelId="{CB9E8F03-D3F3-904B-B4B8-1D63A1B7FD8C}" type="presOf" srcId="{300A2641-40C9-2747-8619-8A5516ACA4D1}" destId="{54EF0B7E-AC63-2E48-B160-E902835AB7C2}" srcOrd="0" destOrd="0" presId="urn:microsoft.com/office/officeart/2005/8/layout/cycle2"/>
    <dgm:cxn modelId="{DD4B4009-9987-1A40-8D6D-33925D37757D}" type="presOf" srcId="{19BB4DD2-F0EF-C048-8B3F-81160A6E1205}" destId="{1DAE0707-0FBF-2F4F-B7D8-291EC48222BE}" srcOrd="0" destOrd="0" presId="urn:microsoft.com/office/officeart/2005/8/layout/cycle2"/>
    <dgm:cxn modelId="{77C5070B-9F5D-2948-82C4-39F7861D2C51}" type="presOf" srcId="{0C0A1A6F-EE75-C747-AD7C-B3C1402B0974}" destId="{C066CD8E-3B91-0749-B95E-1FB289653482}" srcOrd="0" destOrd="0" presId="urn:microsoft.com/office/officeart/2005/8/layout/cycle2"/>
    <dgm:cxn modelId="{E5558F19-9522-CB45-A462-EF2FBF32883F}" type="presOf" srcId="{CC8BED3D-873A-BD42-AC33-C6A4B4E272C3}" destId="{7C78B5D8-2765-F946-8F5E-F318CCBF833C}" srcOrd="0" destOrd="0" presId="urn:microsoft.com/office/officeart/2005/8/layout/cycle2"/>
    <dgm:cxn modelId="{A0F6E52C-C0BB-8D4E-980E-8B739C80D3D3}" type="presOf" srcId="{57906A21-6298-0D43-BDE9-598FDE834DCA}" destId="{5CD0A2B6-0627-5B49-93E9-51E5E05AE8EF}" srcOrd="1" destOrd="0" presId="urn:microsoft.com/office/officeart/2005/8/layout/cycle2"/>
    <dgm:cxn modelId="{52F44848-8D41-C248-80DE-9863865461B8}" type="presOf" srcId="{0521B028-58FD-F349-9D70-9279798517B7}" destId="{56706C1C-3B40-C346-B72C-DC654CDBFAAB}" srcOrd="0" destOrd="0" presId="urn:microsoft.com/office/officeart/2005/8/layout/cycle2"/>
    <dgm:cxn modelId="{A099174F-8267-7842-AF74-612C5A9D3C7E}" type="presOf" srcId="{C06CD196-712A-C041-8CA1-439B45FF4985}" destId="{D7C74EEC-0A31-484E-8C7F-D93267EB7C46}" srcOrd="1" destOrd="0" presId="urn:microsoft.com/office/officeart/2005/8/layout/cycle2"/>
    <dgm:cxn modelId="{E774604F-6366-7C46-AA0B-41283FA3DC87}" srcId="{300A2641-40C9-2747-8619-8A5516ACA4D1}" destId="{5BEDC17B-826A-3741-83F3-EF5714A932FE}" srcOrd="4" destOrd="0" parTransId="{70BC9D3F-8DB5-EA4C-A5F2-6D954FE6B4D6}" sibTransId="{0C0A1A6F-EE75-C747-AD7C-B3C1402B0974}"/>
    <dgm:cxn modelId="{588B2950-7BDE-1F49-A6AE-8DCE7C3737C7}" type="presOf" srcId="{5BEDC17B-826A-3741-83F3-EF5714A932FE}" destId="{4A6DF261-1296-4744-8DB8-8AA5B8654B38}" srcOrd="0" destOrd="0" presId="urn:microsoft.com/office/officeart/2005/8/layout/cycle2"/>
    <dgm:cxn modelId="{E70BA369-7694-AF4D-9D6D-235BC0157BFF}" type="presOf" srcId="{DDA31EBA-8665-7B43-9EA3-34A1399F4A44}" destId="{E5DB2B38-783D-424E-A87C-ADFC4A9A5064}" srcOrd="1" destOrd="0" presId="urn:microsoft.com/office/officeart/2005/8/layout/cycle2"/>
    <dgm:cxn modelId="{6227326C-5A94-654C-AD91-70759F25C27F}" srcId="{300A2641-40C9-2747-8619-8A5516ACA4D1}" destId="{19BB4DD2-F0EF-C048-8B3F-81160A6E1205}" srcOrd="0" destOrd="0" parTransId="{89E66FF8-716B-6343-B0BF-33910B71EB7B}" sibTransId="{C06CD196-712A-C041-8CA1-439B45FF4985}"/>
    <dgm:cxn modelId="{F976CA70-D470-1942-8E1E-D8D235708B1F}" type="presOf" srcId="{17643C51-3311-3747-9715-8E542255C445}" destId="{FEB01EAF-6E56-7341-A2EC-E6AD672B4ABE}" srcOrd="0" destOrd="0" presId="urn:microsoft.com/office/officeart/2005/8/layout/cycle2"/>
    <dgm:cxn modelId="{39A78379-3EFA-7A45-8678-C98FDE361A19}" type="presOf" srcId="{DDA31EBA-8665-7B43-9EA3-34A1399F4A44}" destId="{9C61A2E1-FE40-3940-8B11-C689C4F25A57}" srcOrd="0" destOrd="0" presId="urn:microsoft.com/office/officeart/2005/8/layout/cycle2"/>
    <dgm:cxn modelId="{1ABEDC7C-CCC9-674A-858A-7062010DF5AB}" type="presOf" srcId="{0C0A1A6F-EE75-C747-AD7C-B3C1402B0974}" destId="{55640355-C4A8-1445-98EB-4348E7FFB5EB}" srcOrd="1" destOrd="0" presId="urn:microsoft.com/office/officeart/2005/8/layout/cycle2"/>
    <dgm:cxn modelId="{17338189-13E1-C04A-B19B-BDD4C501615A}" type="presOf" srcId="{42A7C69E-AAA9-F44D-A9D2-8E830F98EB30}" destId="{519056BC-6DEA-7445-AE97-B4C5A18BB7CD}" srcOrd="0" destOrd="0" presId="urn:microsoft.com/office/officeart/2005/8/layout/cycle2"/>
    <dgm:cxn modelId="{14656F8C-89B0-8B43-966F-77DBAE77BD8D}" type="presOf" srcId="{C06CD196-712A-C041-8CA1-439B45FF4985}" destId="{14982B36-B96E-ED48-BACB-9551C9565968}" srcOrd="0" destOrd="0" presId="urn:microsoft.com/office/officeart/2005/8/layout/cycle2"/>
    <dgm:cxn modelId="{415B548D-65FD-F44A-A5D1-F71AAEAF4179}" type="presOf" srcId="{42A7C69E-AAA9-F44D-A9D2-8E830F98EB30}" destId="{D4CF9FF4-EFD7-4E42-88F2-E2C5D7801525}" srcOrd="1" destOrd="0" presId="urn:microsoft.com/office/officeart/2005/8/layout/cycle2"/>
    <dgm:cxn modelId="{9D27A4A5-66AB-BE47-AAB7-B00DB8DFA06F}" type="presOf" srcId="{57906A21-6298-0D43-BDE9-598FDE834DCA}" destId="{70AD80CF-707C-9442-B490-EA42B9BBDE32}" srcOrd="0" destOrd="0" presId="urn:microsoft.com/office/officeart/2005/8/layout/cycle2"/>
    <dgm:cxn modelId="{7EE8C9E5-29D3-644A-96EF-B5F36029E545}" srcId="{300A2641-40C9-2747-8619-8A5516ACA4D1}" destId="{0521B028-58FD-F349-9D70-9279798517B7}" srcOrd="3" destOrd="0" parTransId="{30FA3CED-A635-884D-AA45-243D1AAC3560}" sibTransId="{42A7C69E-AAA9-F44D-A9D2-8E830F98EB30}"/>
    <dgm:cxn modelId="{452A8DEB-5CE1-A345-8C5C-FDD7CE1ED751}" srcId="{300A2641-40C9-2747-8619-8A5516ACA4D1}" destId="{17643C51-3311-3747-9715-8E542255C445}" srcOrd="1" destOrd="0" parTransId="{36EEC669-C7AC-6040-BBEB-D3DF7500770B}" sibTransId="{DDA31EBA-8665-7B43-9EA3-34A1399F4A44}"/>
    <dgm:cxn modelId="{BE5CC8FE-F069-7548-A336-35D5B94555F2}" srcId="{300A2641-40C9-2747-8619-8A5516ACA4D1}" destId="{CC8BED3D-873A-BD42-AC33-C6A4B4E272C3}" srcOrd="2" destOrd="0" parTransId="{C7B2C19B-433C-3B4E-86B6-21DCE895B180}" sibTransId="{57906A21-6298-0D43-BDE9-598FDE834DCA}"/>
    <dgm:cxn modelId="{E0D6519D-9B0C-3E46-80BB-76CB23A3AB53}" type="presParOf" srcId="{54EF0B7E-AC63-2E48-B160-E902835AB7C2}" destId="{1DAE0707-0FBF-2F4F-B7D8-291EC48222BE}" srcOrd="0" destOrd="0" presId="urn:microsoft.com/office/officeart/2005/8/layout/cycle2"/>
    <dgm:cxn modelId="{A679A2F3-DF19-5B4F-9E9D-66C851F08063}" type="presParOf" srcId="{54EF0B7E-AC63-2E48-B160-E902835AB7C2}" destId="{14982B36-B96E-ED48-BACB-9551C9565968}" srcOrd="1" destOrd="0" presId="urn:microsoft.com/office/officeart/2005/8/layout/cycle2"/>
    <dgm:cxn modelId="{97099173-C27A-9F47-B368-0DCB8CDBACE9}" type="presParOf" srcId="{14982B36-B96E-ED48-BACB-9551C9565968}" destId="{D7C74EEC-0A31-484E-8C7F-D93267EB7C46}" srcOrd="0" destOrd="0" presId="urn:microsoft.com/office/officeart/2005/8/layout/cycle2"/>
    <dgm:cxn modelId="{AB559801-6E87-CE48-ABF9-5984553F1143}" type="presParOf" srcId="{54EF0B7E-AC63-2E48-B160-E902835AB7C2}" destId="{FEB01EAF-6E56-7341-A2EC-E6AD672B4ABE}" srcOrd="2" destOrd="0" presId="urn:microsoft.com/office/officeart/2005/8/layout/cycle2"/>
    <dgm:cxn modelId="{619644EE-0870-F942-AD6A-32B1F87428C3}" type="presParOf" srcId="{54EF0B7E-AC63-2E48-B160-E902835AB7C2}" destId="{9C61A2E1-FE40-3940-8B11-C689C4F25A57}" srcOrd="3" destOrd="0" presId="urn:microsoft.com/office/officeart/2005/8/layout/cycle2"/>
    <dgm:cxn modelId="{FE8E1008-F70B-BC4E-A5EE-88522823F693}" type="presParOf" srcId="{9C61A2E1-FE40-3940-8B11-C689C4F25A57}" destId="{E5DB2B38-783D-424E-A87C-ADFC4A9A5064}" srcOrd="0" destOrd="0" presId="urn:microsoft.com/office/officeart/2005/8/layout/cycle2"/>
    <dgm:cxn modelId="{0CB26098-DDFD-C742-91EC-BF7AD7DB490D}" type="presParOf" srcId="{54EF0B7E-AC63-2E48-B160-E902835AB7C2}" destId="{7C78B5D8-2765-F946-8F5E-F318CCBF833C}" srcOrd="4" destOrd="0" presId="urn:microsoft.com/office/officeart/2005/8/layout/cycle2"/>
    <dgm:cxn modelId="{3B559893-4E98-8B43-AD79-825FD0990181}" type="presParOf" srcId="{54EF0B7E-AC63-2E48-B160-E902835AB7C2}" destId="{70AD80CF-707C-9442-B490-EA42B9BBDE32}" srcOrd="5" destOrd="0" presId="urn:microsoft.com/office/officeart/2005/8/layout/cycle2"/>
    <dgm:cxn modelId="{CE3F720A-39DE-9C45-A9AA-5D48467CA2C8}" type="presParOf" srcId="{70AD80CF-707C-9442-B490-EA42B9BBDE32}" destId="{5CD0A2B6-0627-5B49-93E9-51E5E05AE8EF}" srcOrd="0" destOrd="0" presId="urn:microsoft.com/office/officeart/2005/8/layout/cycle2"/>
    <dgm:cxn modelId="{34BEEECF-6201-674A-8387-7BA98BCA3E19}" type="presParOf" srcId="{54EF0B7E-AC63-2E48-B160-E902835AB7C2}" destId="{56706C1C-3B40-C346-B72C-DC654CDBFAAB}" srcOrd="6" destOrd="0" presId="urn:microsoft.com/office/officeart/2005/8/layout/cycle2"/>
    <dgm:cxn modelId="{C4B17042-B439-184F-BB7E-F1B1020FD83C}" type="presParOf" srcId="{54EF0B7E-AC63-2E48-B160-E902835AB7C2}" destId="{519056BC-6DEA-7445-AE97-B4C5A18BB7CD}" srcOrd="7" destOrd="0" presId="urn:microsoft.com/office/officeart/2005/8/layout/cycle2"/>
    <dgm:cxn modelId="{2D8770C3-8C36-0A42-80DD-7791821A97F4}" type="presParOf" srcId="{519056BC-6DEA-7445-AE97-B4C5A18BB7CD}" destId="{D4CF9FF4-EFD7-4E42-88F2-E2C5D7801525}" srcOrd="0" destOrd="0" presId="urn:microsoft.com/office/officeart/2005/8/layout/cycle2"/>
    <dgm:cxn modelId="{AB2B9B4B-5E00-554F-BD47-5B4679A6BCC7}" type="presParOf" srcId="{54EF0B7E-AC63-2E48-B160-E902835AB7C2}" destId="{4A6DF261-1296-4744-8DB8-8AA5B8654B38}" srcOrd="8" destOrd="0" presId="urn:microsoft.com/office/officeart/2005/8/layout/cycle2"/>
    <dgm:cxn modelId="{EAD1BBE7-244C-3741-9565-E8BF338C07AA}" type="presParOf" srcId="{54EF0B7E-AC63-2E48-B160-E902835AB7C2}" destId="{C066CD8E-3B91-0749-B95E-1FB289653482}" srcOrd="9" destOrd="0" presId="urn:microsoft.com/office/officeart/2005/8/layout/cycle2"/>
    <dgm:cxn modelId="{C7E7E8C2-0532-DF4C-A278-0ABA55789533}" type="presParOf" srcId="{C066CD8E-3B91-0749-B95E-1FB289653482}" destId="{55640355-C4A8-1445-98EB-4348E7FFB5EB}"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AE0707-0FBF-2F4F-B7D8-291EC48222BE}">
      <dsp:nvSpPr>
        <dsp:cNvPr id="0" name=""/>
        <dsp:cNvSpPr/>
      </dsp:nvSpPr>
      <dsp:spPr>
        <a:xfrm>
          <a:off x="3342076" y="100117"/>
          <a:ext cx="1536312" cy="1536312"/>
        </a:xfrm>
        <a:prstGeom prst="ellipse">
          <a:avLst/>
        </a:prstGeom>
        <a:gradFill rotWithShape="0">
          <a:gsLst>
            <a:gs pos="0">
              <a:schemeClr val="accent2">
                <a:hueOff val="0"/>
                <a:satOff val="0"/>
                <a:lumOff val="0"/>
                <a:alphaOff val="0"/>
                <a:satMod val="103000"/>
                <a:lumMod val="102000"/>
                <a:tint val="94000"/>
              </a:schemeClr>
            </a:gs>
            <a:gs pos="65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Objective</a:t>
          </a:r>
        </a:p>
      </dsp:txBody>
      <dsp:txXfrm>
        <a:off x="3567064" y="325105"/>
        <a:ext cx="1086336" cy="1086336"/>
      </dsp:txXfrm>
    </dsp:sp>
    <dsp:sp modelId="{14982B36-B96E-ED48-BACB-9551C9565968}">
      <dsp:nvSpPr>
        <dsp:cNvPr id="0" name=""/>
        <dsp:cNvSpPr/>
      </dsp:nvSpPr>
      <dsp:spPr>
        <a:xfrm rot="1998737">
          <a:off x="4857436" y="1230725"/>
          <a:ext cx="397617" cy="518505"/>
        </a:xfrm>
        <a:prstGeom prst="rightArrow">
          <a:avLst>
            <a:gd name="adj1" fmla="val 60000"/>
            <a:gd name="adj2" fmla="val 5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4867236" y="1301670"/>
        <a:ext cx="278332" cy="311103"/>
      </dsp:txXfrm>
    </dsp:sp>
    <dsp:sp modelId="{FEB01EAF-6E56-7341-A2EC-E6AD672B4ABE}">
      <dsp:nvSpPr>
        <dsp:cNvPr id="0" name=""/>
        <dsp:cNvSpPr/>
      </dsp:nvSpPr>
      <dsp:spPr>
        <a:xfrm>
          <a:off x="5252909" y="1355886"/>
          <a:ext cx="1536312" cy="1536312"/>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Understanding Data</a:t>
          </a:r>
        </a:p>
      </dsp:txBody>
      <dsp:txXfrm>
        <a:off x="5477897" y="1580874"/>
        <a:ext cx="1086336" cy="1086336"/>
      </dsp:txXfrm>
    </dsp:sp>
    <dsp:sp modelId="{9C61A2E1-FE40-3940-8B11-C689C4F25A57}">
      <dsp:nvSpPr>
        <dsp:cNvPr id="0" name=""/>
        <dsp:cNvSpPr/>
      </dsp:nvSpPr>
      <dsp:spPr>
        <a:xfrm rot="6480000">
          <a:off x="5464826" y="2949869"/>
          <a:ext cx="407350" cy="518505"/>
        </a:xfrm>
        <a:prstGeom prst="rightArrow">
          <a:avLst>
            <a:gd name="adj1" fmla="val 60000"/>
            <a:gd name="adj2" fmla="val 5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5544810" y="2995458"/>
        <a:ext cx="285145" cy="311103"/>
      </dsp:txXfrm>
    </dsp:sp>
    <dsp:sp modelId="{7C78B5D8-2765-F946-8F5E-F318CCBF833C}">
      <dsp:nvSpPr>
        <dsp:cNvPr id="0" name=""/>
        <dsp:cNvSpPr/>
      </dsp:nvSpPr>
      <dsp:spPr>
        <a:xfrm>
          <a:off x="4540656" y="3547974"/>
          <a:ext cx="1536312" cy="1536312"/>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Data Cleaning and Transformation</a:t>
          </a:r>
        </a:p>
      </dsp:txBody>
      <dsp:txXfrm>
        <a:off x="4765644" y="3772962"/>
        <a:ext cx="1086336" cy="1086336"/>
      </dsp:txXfrm>
    </dsp:sp>
    <dsp:sp modelId="{70AD80CF-707C-9442-B490-EA42B9BBDE32}">
      <dsp:nvSpPr>
        <dsp:cNvPr id="0" name=""/>
        <dsp:cNvSpPr/>
      </dsp:nvSpPr>
      <dsp:spPr>
        <a:xfrm rot="10800000">
          <a:off x="3964217" y="4056877"/>
          <a:ext cx="407350" cy="518505"/>
        </a:xfrm>
        <a:prstGeom prst="righ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4086422" y="4160578"/>
        <a:ext cx="285145" cy="311103"/>
      </dsp:txXfrm>
    </dsp:sp>
    <dsp:sp modelId="{56706C1C-3B40-C346-B72C-DC654CDBFAAB}">
      <dsp:nvSpPr>
        <dsp:cNvPr id="0" name=""/>
        <dsp:cNvSpPr/>
      </dsp:nvSpPr>
      <dsp:spPr>
        <a:xfrm>
          <a:off x="2235758" y="3547974"/>
          <a:ext cx="1536312" cy="1536312"/>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0" kern="1200" dirty="0"/>
            <a:t>Exploratory Data Analysis </a:t>
          </a:r>
          <a:endParaRPr lang="en-US" sz="1300" kern="1200" dirty="0"/>
        </a:p>
      </dsp:txBody>
      <dsp:txXfrm>
        <a:off x="2460746" y="3772962"/>
        <a:ext cx="1086336" cy="1086336"/>
      </dsp:txXfrm>
    </dsp:sp>
    <dsp:sp modelId="{519056BC-6DEA-7445-AE97-B4C5A18BB7CD}">
      <dsp:nvSpPr>
        <dsp:cNvPr id="0" name=""/>
        <dsp:cNvSpPr/>
      </dsp:nvSpPr>
      <dsp:spPr>
        <a:xfrm rot="15120000">
          <a:off x="2447676" y="2971798"/>
          <a:ext cx="407350" cy="518505"/>
        </a:xfrm>
        <a:prstGeom prst="rightArrow">
          <a:avLst>
            <a:gd name="adj1" fmla="val 60000"/>
            <a:gd name="adj2" fmla="val 5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2527660" y="3133611"/>
        <a:ext cx="285145" cy="311103"/>
      </dsp:txXfrm>
    </dsp:sp>
    <dsp:sp modelId="{4A6DF261-1296-4744-8DB8-8AA5B8654B38}">
      <dsp:nvSpPr>
        <dsp:cNvPr id="0" name=""/>
        <dsp:cNvSpPr/>
      </dsp:nvSpPr>
      <dsp:spPr>
        <a:xfrm>
          <a:off x="1523506" y="1355886"/>
          <a:ext cx="1536312" cy="1536312"/>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Data Visualization</a:t>
          </a:r>
        </a:p>
      </dsp:txBody>
      <dsp:txXfrm>
        <a:off x="1748494" y="1580874"/>
        <a:ext cx="1086336" cy="1086336"/>
      </dsp:txXfrm>
    </dsp:sp>
    <dsp:sp modelId="{C066CD8E-3B91-0749-B95E-1FB289653482}">
      <dsp:nvSpPr>
        <dsp:cNvPr id="0" name=""/>
        <dsp:cNvSpPr/>
      </dsp:nvSpPr>
      <dsp:spPr>
        <a:xfrm rot="19522437">
          <a:off x="3014101" y="1242647"/>
          <a:ext cx="357060" cy="518505"/>
        </a:xfrm>
        <a:prstGeom prst="rightArrow">
          <a:avLst>
            <a:gd name="adj1" fmla="val 60000"/>
            <a:gd name="adj2" fmla="val 5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023587" y="1376781"/>
        <a:ext cx="249942" cy="311103"/>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C01379A-EF37-704C-8538-D0F73F424FA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2C2CBE97-3D0C-5045-9FE9-7F95CA6BE3F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BCE2166-158B-7043-BC3D-862E3961CD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20385E-9AEC-AE4B-9F29-034FFD6546A1}" type="slidenum">
              <a:rPr lang="en-US" smtClean="0"/>
              <a:t>‹#›</a:t>
            </a:fld>
            <a:endParaRPr lang="en-US"/>
          </a:p>
        </p:txBody>
      </p:sp>
      <p:sp>
        <p:nvSpPr>
          <p:cNvPr id="6" name="Date Placeholder 5">
            <a:extLst>
              <a:ext uri="{FF2B5EF4-FFF2-40B4-BE49-F238E27FC236}">
                <a16:creationId xmlns:a16="http://schemas.microsoft.com/office/drawing/2014/main" id="{37B6664E-7B47-9F48-A0F4-96D7B082EC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EE0C87-C4B2-804D-A271-30F16C3C06F1}" type="datetimeFigureOut">
              <a:rPr lang="en-US" smtClean="0"/>
              <a:t>3/26/24</a:t>
            </a:fld>
            <a:endParaRPr lang="en-US"/>
          </a:p>
        </p:txBody>
      </p:sp>
    </p:spTree>
    <p:extLst>
      <p:ext uri="{BB962C8B-B14F-4D97-AF65-F5344CB8AC3E}">
        <p14:creationId xmlns:p14="http://schemas.microsoft.com/office/powerpoint/2010/main" val="30242547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D088AB-38D9-574D-9FE4-C1ABD659377A}" type="datetimeFigureOut">
              <a:rPr lang="en-US" smtClean="0"/>
              <a:t>3/26/24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C9CC7F-D7FD-7142-9894-9CD0A54CFBFA}" type="slidenum">
              <a:rPr lang="en-US" smtClean="0"/>
              <a:t>‹#›</a:t>
            </a:fld>
            <a:endParaRPr lang="en-US"/>
          </a:p>
        </p:txBody>
      </p:sp>
    </p:spTree>
    <p:extLst>
      <p:ext uri="{BB962C8B-B14F-4D97-AF65-F5344CB8AC3E}">
        <p14:creationId xmlns:p14="http://schemas.microsoft.com/office/powerpoint/2010/main" val="4292172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C9CC7F-D7FD-7142-9894-9CD0A54CFBFA}" type="slidenum">
              <a:rPr lang="en-US" smtClean="0"/>
              <a:t>2</a:t>
            </a:fld>
            <a:endParaRPr lang="en-US"/>
          </a:p>
        </p:txBody>
      </p:sp>
    </p:spTree>
    <p:extLst>
      <p:ext uri="{BB962C8B-B14F-4D97-AF65-F5344CB8AC3E}">
        <p14:creationId xmlns:p14="http://schemas.microsoft.com/office/powerpoint/2010/main" val="1799569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a:solidFill>
                  <a:srgbClr val="BDC1C6"/>
                </a:solidFill>
                <a:effectLst/>
                <a:latin typeface="Calibri" panose="020F0502020204030204" pitchFamily="34" charset="0"/>
                <a:cs typeface="Calibri" panose="020F0502020204030204" pitchFamily="34" charset="0"/>
              </a:rPr>
              <a:t>Green taxi NYC: G</a:t>
            </a:r>
            <a:r>
              <a:rPr lang="en-IN" sz="1200" b="0" i="0" err="1">
                <a:solidFill>
                  <a:srgbClr val="BDC1C6"/>
                </a:solidFill>
                <a:effectLst/>
                <a:latin typeface="Calibri" panose="020F0502020204030204" pitchFamily="34" charset="0"/>
                <a:cs typeface="Calibri" panose="020F0502020204030204" pitchFamily="34" charset="0"/>
              </a:rPr>
              <a:t>reen</a:t>
            </a:r>
            <a:r>
              <a:rPr lang="en-IN" sz="1200" b="0" i="0">
                <a:solidFill>
                  <a:srgbClr val="BDC1C6"/>
                </a:solidFill>
                <a:effectLst/>
                <a:latin typeface="Calibri" panose="020F0502020204030204" pitchFamily="34" charset="0"/>
                <a:cs typeface="Calibri" panose="020F0502020204030204" pitchFamily="34" charset="0"/>
              </a:rPr>
              <a:t> cabs, are </a:t>
            </a:r>
            <a:r>
              <a:rPr lang="en-IN" sz="1200" b="1" i="0">
                <a:solidFill>
                  <a:srgbClr val="BDC1C6"/>
                </a:solidFill>
                <a:effectLst/>
                <a:latin typeface="Calibri" panose="020F0502020204030204" pitchFamily="34" charset="0"/>
                <a:cs typeface="Calibri" panose="020F0502020204030204" pitchFamily="34" charset="0"/>
              </a:rPr>
              <a:t>For-Hire Vehicles that are permitted to accept street-hails</a:t>
            </a:r>
            <a:r>
              <a:rPr lang="en-IN" sz="1200" b="0" i="0">
                <a:solidFill>
                  <a:srgbClr val="BDC1C6"/>
                </a:solidFill>
                <a:effectLst/>
                <a:latin typeface="Calibri" panose="020F0502020204030204" pitchFamily="34" charset="0"/>
                <a:cs typeface="Calibri" panose="020F0502020204030204" pitchFamily="34" charset="0"/>
              </a:rPr>
              <a:t>. </a:t>
            </a:r>
            <a:r>
              <a:rPr lang="en-IN" b="0" i="0">
                <a:solidFill>
                  <a:srgbClr val="BDC1C6"/>
                </a:solidFill>
                <a:effectLst/>
                <a:latin typeface="Roboto" panose="02000000000000000000" pitchFamily="2" charset="0"/>
              </a:rPr>
              <a:t>Yellow cabs are the official, and iconic, taxis in NYC. Green cabs are new to the city, since 2013, and the program was created to serve areas of New York not commonly served by yellow medallion cabs. Yellow taxis swarm Manhattan. Go to Brooklyn or Queens, it is not likely you will see any yellow taxis.</a:t>
            </a:r>
            <a:endParaRPr lang="en-US" sz="1200" b="0" i="0">
              <a:solidFill>
                <a:srgbClr val="BDC1C6"/>
              </a:solidFill>
              <a:effectLst/>
              <a:latin typeface="Calibri" panose="020F0502020204030204" pitchFamily="34" charset="0"/>
              <a:cs typeface="Calibri" panose="020F0502020204030204" pitchFamily="34" charset="0"/>
            </a:endParaRPr>
          </a:p>
          <a:p>
            <a:endParaRPr lang="en-US"/>
          </a:p>
        </p:txBody>
      </p:sp>
      <p:sp>
        <p:nvSpPr>
          <p:cNvPr id="4" name="Slide Number Placeholder 3"/>
          <p:cNvSpPr>
            <a:spLocks noGrp="1"/>
          </p:cNvSpPr>
          <p:nvPr>
            <p:ph type="sldNum" sz="quarter" idx="5"/>
          </p:nvPr>
        </p:nvSpPr>
        <p:spPr/>
        <p:txBody>
          <a:bodyPr/>
          <a:lstStyle/>
          <a:p>
            <a:fld id="{9AC9CC7F-D7FD-7142-9894-9CD0A54CFBFA}" type="slidenum">
              <a:rPr lang="en-US" smtClean="0"/>
              <a:t>3</a:t>
            </a:fld>
            <a:endParaRPr lang="en-US"/>
          </a:p>
        </p:txBody>
      </p:sp>
    </p:spTree>
    <p:extLst>
      <p:ext uri="{BB962C8B-B14F-4D97-AF65-F5344CB8AC3E}">
        <p14:creationId xmlns:p14="http://schemas.microsoft.com/office/powerpoint/2010/main" val="2198238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C9CC7F-D7FD-7142-9894-9CD0A54CFBFA}" type="slidenum">
              <a:rPr lang="en-US" smtClean="0"/>
              <a:t>4</a:t>
            </a:fld>
            <a:endParaRPr lang="en-US"/>
          </a:p>
        </p:txBody>
      </p:sp>
    </p:spTree>
    <p:extLst>
      <p:ext uri="{BB962C8B-B14F-4D97-AF65-F5344CB8AC3E}">
        <p14:creationId xmlns:p14="http://schemas.microsoft.com/office/powerpoint/2010/main" val="351051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C9CC7F-D7FD-7142-9894-9CD0A54CFBFA}" type="slidenum">
              <a:rPr lang="en-US" smtClean="0"/>
              <a:t>5</a:t>
            </a:fld>
            <a:endParaRPr lang="en-US"/>
          </a:p>
        </p:txBody>
      </p:sp>
    </p:spTree>
    <p:extLst>
      <p:ext uri="{BB962C8B-B14F-4D97-AF65-F5344CB8AC3E}">
        <p14:creationId xmlns:p14="http://schemas.microsoft.com/office/powerpoint/2010/main" val="3679728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C9CC7F-D7FD-7142-9894-9CD0A54CFBFA}" type="slidenum">
              <a:rPr lang="en-US" smtClean="0"/>
              <a:t>6</a:t>
            </a:fld>
            <a:endParaRPr lang="en-US"/>
          </a:p>
        </p:txBody>
      </p:sp>
    </p:spTree>
    <p:extLst>
      <p:ext uri="{BB962C8B-B14F-4D97-AF65-F5344CB8AC3E}">
        <p14:creationId xmlns:p14="http://schemas.microsoft.com/office/powerpoint/2010/main" val="1435672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 Column of </a:t>
            </a:r>
            <a:r>
              <a:rPr lang="en-US" err="1"/>
              <a:t>ehail</a:t>
            </a:r>
            <a:r>
              <a:rPr lang="en-US"/>
              <a:t> in Yellow -&gt; doesn’t take online ride bookings.</a:t>
            </a:r>
          </a:p>
        </p:txBody>
      </p:sp>
      <p:sp>
        <p:nvSpPr>
          <p:cNvPr id="4" name="Slide Number Placeholder 3"/>
          <p:cNvSpPr>
            <a:spLocks noGrp="1"/>
          </p:cNvSpPr>
          <p:nvPr>
            <p:ph type="sldNum" sz="quarter" idx="5"/>
          </p:nvPr>
        </p:nvSpPr>
        <p:spPr/>
        <p:txBody>
          <a:bodyPr/>
          <a:lstStyle/>
          <a:p>
            <a:fld id="{9AC9CC7F-D7FD-7142-9894-9CD0A54CFBFA}" type="slidenum">
              <a:rPr lang="en-US" smtClean="0"/>
              <a:t>8</a:t>
            </a:fld>
            <a:endParaRPr lang="en-US"/>
          </a:p>
        </p:txBody>
      </p:sp>
    </p:spTree>
    <p:extLst>
      <p:ext uri="{BB962C8B-B14F-4D97-AF65-F5344CB8AC3E}">
        <p14:creationId xmlns:p14="http://schemas.microsoft.com/office/powerpoint/2010/main" val="501351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basically shows the awareness amongst people that they started avoiding travelling in cabs (social distancing) even before the lockdown was announced. </a:t>
            </a:r>
          </a:p>
        </p:txBody>
      </p:sp>
      <p:sp>
        <p:nvSpPr>
          <p:cNvPr id="4" name="Slide Number Placeholder 3"/>
          <p:cNvSpPr>
            <a:spLocks noGrp="1"/>
          </p:cNvSpPr>
          <p:nvPr>
            <p:ph type="sldNum" sz="quarter" idx="5"/>
          </p:nvPr>
        </p:nvSpPr>
        <p:spPr/>
        <p:txBody>
          <a:bodyPr/>
          <a:lstStyle/>
          <a:p>
            <a:fld id="{9AC9CC7F-D7FD-7142-9894-9CD0A54CFBFA}" type="slidenum">
              <a:rPr lang="en-US" smtClean="0"/>
              <a:t>17</a:t>
            </a:fld>
            <a:endParaRPr lang="en-US"/>
          </a:p>
        </p:txBody>
      </p:sp>
    </p:spTree>
    <p:extLst>
      <p:ext uri="{BB962C8B-B14F-4D97-AF65-F5344CB8AC3E}">
        <p14:creationId xmlns:p14="http://schemas.microsoft.com/office/powerpoint/2010/main" val="1593119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smtClean="0"/>
              <a:t>3/26/24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3531664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smtClean="0"/>
              <a:t>3/26/24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4012474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smtClean="0"/>
              <a:t>3/26/24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05580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ext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7A350-A569-4D4A-A8C5-9F53139FA321}"/>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5" name="Content Placeholder 2">
            <a:extLst>
              <a:ext uri="{FF2B5EF4-FFF2-40B4-BE49-F238E27FC236}">
                <a16:creationId xmlns:a16="http://schemas.microsoft.com/office/drawing/2014/main" id="{904DD360-C2B2-1A49-B668-FE02618F2B7F}"/>
              </a:ext>
            </a:extLst>
          </p:cNvPr>
          <p:cNvSpPr>
            <a:spLocks noGrp="1"/>
          </p:cNvSpPr>
          <p:nvPr>
            <p:ph idx="1"/>
          </p:nvPr>
        </p:nvSpPr>
        <p:spPr>
          <a:xfrm>
            <a:off x="838200" y="1825625"/>
            <a:ext cx="10515600" cy="4351338"/>
          </a:xfrm>
        </p:spPr>
        <p:txBody>
          <a:bodyPr/>
          <a:lstStyle>
            <a:lvl1pPr marL="0" indent="0">
              <a:buNone/>
              <a:defRPr sz="3200"/>
            </a:lvl1pPr>
            <a:lvl2pPr marL="9525" indent="0">
              <a:buNone/>
              <a:tabLst/>
              <a:defRPr sz="2800"/>
            </a:lvl2pPr>
            <a:lvl3pPr marL="9525" indent="0">
              <a:buNone/>
              <a:tabLst/>
              <a:defRPr sz="2800"/>
            </a:lvl3pPr>
            <a:lvl4pPr marL="9525" indent="0">
              <a:buNone/>
              <a:tabLst/>
              <a:defRPr sz="2400"/>
            </a:lvl4pPr>
            <a:lvl5pPr marL="9525" indent="0">
              <a:buNone/>
              <a:tabLst/>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13410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Closing Slide">
    <p:bg>
      <p:bgRef idx="1001">
        <a:schemeClr val="bg2"/>
      </p:bgRef>
    </p:bg>
    <p:spTree>
      <p:nvGrpSpPr>
        <p:cNvPr id="1" name=""/>
        <p:cNvGrpSpPr/>
        <p:nvPr/>
      </p:nvGrpSpPr>
      <p:grpSpPr>
        <a:xfrm>
          <a:off x="0" y="0"/>
          <a:ext cx="0" cy="0"/>
          <a:chOff x="0" y="0"/>
          <a:chExt cx="0" cy="0"/>
        </a:xfrm>
      </p:grpSpPr>
      <p:sp>
        <p:nvSpPr>
          <p:cNvPr id="8" name="Rectangle 3" descr="This rectangle is a decorative element that becomes a white background for the orange logo at the top left of the slide. " title="Decorative Background">
            <a:extLst>
              <a:ext uri="{FF2B5EF4-FFF2-40B4-BE49-F238E27FC236}">
                <a16:creationId xmlns:a16="http://schemas.microsoft.com/office/drawing/2014/main" id="{982ED1EF-5686-E24D-9F47-3384F095732F}"/>
              </a:ext>
            </a:extLst>
          </p:cNvPr>
          <p:cNvSpPr/>
          <p:nvPr userDrawn="1"/>
        </p:nvSpPr>
        <p:spPr>
          <a:xfrm>
            <a:off x="0" y="0"/>
            <a:ext cx="12191999" cy="1188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8378F63C-0147-3441-9377-F9E2452D2B33}"/>
              </a:ext>
            </a:extLst>
          </p:cNvPr>
          <p:cNvSpPr>
            <a:spLocks noGrp="1"/>
          </p:cNvSpPr>
          <p:nvPr>
            <p:ph type="title"/>
          </p:nvPr>
        </p:nvSpPr>
        <p:spPr>
          <a:xfrm>
            <a:off x="3354332" y="2778847"/>
            <a:ext cx="5486400" cy="1737360"/>
          </a:xfrm>
        </p:spPr>
        <p:txBody>
          <a:bodyPr>
            <a:normAutofit/>
          </a:bodyPr>
          <a:lstStyle>
            <a:lvl1pPr>
              <a:defRPr sz="6600">
                <a:solidFill>
                  <a:schemeClr val="tx1"/>
                </a:solidFill>
              </a:defRPr>
            </a:lvl1pPr>
          </a:lstStyle>
          <a:p>
            <a:endParaRPr lang="en-US"/>
          </a:p>
        </p:txBody>
      </p:sp>
      <p:pic>
        <p:nvPicPr>
          <p:cNvPr id="5" name="Picture 2" descr="Syracuse University is presented next to a block S in orange on a white background." title="Syracuse University Logo">
            <a:extLst>
              <a:ext uri="{FF2B5EF4-FFF2-40B4-BE49-F238E27FC236}">
                <a16:creationId xmlns:a16="http://schemas.microsoft.com/office/drawing/2014/main" id="{DB50F347-9886-324C-A880-F8E9B3A822C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90" r="-90"/>
          <a:stretch/>
        </p:blipFill>
        <p:spPr>
          <a:xfrm>
            <a:off x="696058" y="365760"/>
            <a:ext cx="2418374" cy="457200"/>
          </a:xfrm>
          <a:prstGeom prst="rect">
            <a:avLst/>
          </a:prstGeom>
        </p:spPr>
      </p:pic>
    </p:spTree>
    <p:extLst>
      <p:ext uri="{BB962C8B-B14F-4D97-AF65-F5344CB8AC3E}">
        <p14:creationId xmlns:p14="http://schemas.microsoft.com/office/powerpoint/2010/main" val="868441407"/>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with Photo (Orang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D7C3A-EF0B-4240-8101-CB6524BBA48C}"/>
              </a:ext>
            </a:extLst>
          </p:cNvPr>
          <p:cNvSpPr>
            <a:spLocks noGrp="1"/>
          </p:cNvSpPr>
          <p:nvPr>
            <p:ph type="ctrTitle"/>
          </p:nvPr>
        </p:nvSpPr>
        <p:spPr>
          <a:xfrm>
            <a:off x="457200" y="1879447"/>
            <a:ext cx="4390103" cy="2387600"/>
          </a:xfrm>
          <a:prstGeom prst="rect">
            <a:avLst/>
          </a:prstGeom>
        </p:spPr>
        <p:txBody>
          <a:bodyPr anchor="b">
            <a:normAutofit/>
          </a:bodyPr>
          <a:lstStyle>
            <a:lvl1pPr algn="l">
              <a:defRPr sz="54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D1FAD06B-ADEF-9846-AB81-A4E3AE9CC54A}"/>
              </a:ext>
            </a:extLst>
          </p:cNvPr>
          <p:cNvSpPr>
            <a:spLocks noGrp="1"/>
          </p:cNvSpPr>
          <p:nvPr>
            <p:ph type="subTitle" idx="1"/>
          </p:nvPr>
        </p:nvSpPr>
        <p:spPr>
          <a:xfrm>
            <a:off x="457200" y="4975122"/>
            <a:ext cx="4390103" cy="1039761"/>
          </a:xfrm>
          <a:prstGeom prst="rect">
            <a:avLst/>
          </a:prstGeom>
        </p:spPr>
        <p:txBody>
          <a:bodyPr>
            <a:normAutofit/>
          </a:bodyPr>
          <a:lstStyle>
            <a:lvl1pPr marL="0" indent="0" algn="l">
              <a:buNone/>
              <a:defRPr sz="28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Picture Placeholder 3">
            <a:extLst>
              <a:ext uri="{FF2B5EF4-FFF2-40B4-BE49-F238E27FC236}">
                <a16:creationId xmlns:a16="http://schemas.microsoft.com/office/drawing/2014/main" id="{369042D0-5033-4541-ADD4-1239414CD9A6}"/>
              </a:ext>
            </a:extLst>
          </p:cNvPr>
          <p:cNvSpPr>
            <a:spLocks noGrp="1"/>
          </p:cNvSpPr>
          <p:nvPr>
            <p:ph type="pic" sz="quarter" idx="10"/>
          </p:nvPr>
        </p:nvSpPr>
        <p:spPr>
          <a:xfrm>
            <a:off x="5029200" y="0"/>
            <a:ext cx="7162800" cy="6858000"/>
          </a:xfrm>
          <a:solidFill>
            <a:schemeClr val="bg1"/>
          </a:solidFill>
        </p:spPr>
        <p:txBody>
          <a:bodyPr/>
          <a:lstStyle>
            <a:lvl1pPr marL="0" indent="0">
              <a:buNone/>
              <a:defRPr/>
            </a:lvl1pPr>
          </a:lstStyle>
          <a:p>
            <a:endParaRPr lang="en-US"/>
          </a:p>
        </p:txBody>
      </p:sp>
      <p:pic>
        <p:nvPicPr>
          <p:cNvPr id="7" name="Picture 4" descr="Syracuse University is presented next to a block S in white on an orange background" title="Syracuse University Logo">
            <a:extLst>
              <a:ext uri="{FF2B5EF4-FFF2-40B4-BE49-F238E27FC236}">
                <a16:creationId xmlns:a16="http://schemas.microsoft.com/office/drawing/2014/main" id="{DE7701AA-76BC-3943-BF2D-8660BCB5DAEB}"/>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735" b="735"/>
          <a:stretch/>
        </p:blipFill>
        <p:spPr>
          <a:xfrm>
            <a:off x="457200" y="457200"/>
            <a:ext cx="3300984" cy="621792"/>
          </a:xfrm>
          <a:prstGeom prst="rect">
            <a:avLst/>
          </a:prstGeom>
        </p:spPr>
      </p:pic>
    </p:spTree>
    <p:extLst>
      <p:ext uri="{BB962C8B-B14F-4D97-AF65-F5344CB8AC3E}">
        <p14:creationId xmlns:p14="http://schemas.microsoft.com/office/powerpoint/2010/main" val="240137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with Photo (Navy)">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D7C3A-EF0B-4240-8101-CB6524BBA48C}"/>
              </a:ext>
            </a:extLst>
          </p:cNvPr>
          <p:cNvSpPr>
            <a:spLocks noGrp="1"/>
          </p:cNvSpPr>
          <p:nvPr>
            <p:ph type="ctrTitle"/>
          </p:nvPr>
        </p:nvSpPr>
        <p:spPr>
          <a:xfrm>
            <a:off x="457200" y="1879447"/>
            <a:ext cx="4390103" cy="2387600"/>
          </a:xfrm>
          <a:prstGeom prst="rect">
            <a:avLst/>
          </a:prstGeom>
        </p:spPr>
        <p:txBody>
          <a:bodyPr anchor="b">
            <a:normAutofit/>
          </a:bodyPr>
          <a:lstStyle>
            <a:lvl1pPr algn="l">
              <a:defRPr sz="54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D1FAD06B-ADEF-9846-AB81-A4E3AE9CC54A}"/>
              </a:ext>
            </a:extLst>
          </p:cNvPr>
          <p:cNvSpPr>
            <a:spLocks noGrp="1"/>
          </p:cNvSpPr>
          <p:nvPr>
            <p:ph type="subTitle" idx="1"/>
          </p:nvPr>
        </p:nvSpPr>
        <p:spPr>
          <a:xfrm>
            <a:off x="457200" y="4975122"/>
            <a:ext cx="4390103" cy="1039761"/>
          </a:xfrm>
          <a:prstGeom prst="rect">
            <a:avLst/>
          </a:prstGeom>
        </p:spPr>
        <p:txBody>
          <a:bodyPr>
            <a:normAutofit/>
          </a:bodyPr>
          <a:lstStyle>
            <a:lvl1pPr marL="0" indent="0" algn="l">
              <a:buNone/>
              <a:defRPr sz="2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Picture Placeholder 3">
            <a:extLst>
              <a:ext uri="{FF2B5EF4-FFF2-40B4-BE49-F238E27FC236}">
                <a16:creationId xmlns:a16="http://schemas.microsoft.com/office/drawing/2014/main" id="{DC87AD74-788A-2745-9A83-3936DD28B959}"/>
              </a:ext>
            </a:extLst>
          </p:cNvPr>
          <p:cNvSpPr>
            <a:spLocks noGrp="1"/>
          </p:cNvSpPr>
          <p:nvPr>
            <p:ph type="pic" sz="quarter" idx="10"/>
          </p:nvPr>
        </p:nvSpPr>
        <p:spPr>
          <a:xfrm>
            <a:off x="5029200" y="0"/>
            <a:ext cx="7162800" cy="6858000"/>
          </a:xfrm>
          <a:solidFill>
            <a:schemeClr val="bg1"/>
          </a:solidFill>
        </p:spPr>
        <p:txBody>
          <a:bodyPr/>
          <a:lstStyle>
            <a:lvl1pPr marL="0" indent="0">
              <a:buNone/>
              <a:defRPr/>
            </a:lvl1pPr>
          </a:lstStyle>
          <a:p>
            <a:endParaRPr lang="en-US"/>
          </a:p>
        </p:txBody>
      </p:sp>
      <p:pic>
        <p:nvPicPr>
          <p:cNvPr id="6" name="Picture 4" descr="Syracuse University is presented next to a block S in orange on a navy background. " title="Syracuse University Logo">
            <a:extLst>
              <a:ext uri="{FF2B5EF4-FFF2-40B4-BE49-F238E27FC236}">
                <a16:creationId xmlns:a16="http://schemas.microsoft.com/office/drawing/2014/main" id="{BAA10509-61C6-614C-9E42-CC55FDFFA38A}"/>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57200" y="457200"/>
            <a:ext cx="3300984" cy="621792"/>
          </a:xfrm>
          <a:prstGeom prst="rect">
            <a:avLst/>
          </a:prstGeom>
        </p:spPr>
      </p:pic>
    </p:spTree>
    <p:extLst>
      <p:ext uri="{BB962C8B-B14F-4D97-AF65-F5344CB8AC3E}">
        <p14:creationId xmlns:p14="http://schemas.microsoft.com/office/powerpoint/2010/main" val="5698648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9FBE8-57B1-984B-85C1-A3E9EEE3DDAE}"/>
              </a:ext>
            </a:extLst>
          </p:cNvPr>
          <p:cNvSpPr>
            <a:spLocks noGrp="1"/>
          </p:cNvSpPr>
          <p:nvPr>
            <p:ph type="title"/>
          </p:nvPr>
        </p:nvSpPr>
        <p:spPr/>
        <p:txBody>
          <a:bodyPr/>
          <a:lstStyle/>
          <a:p>
            <a:r>
              <a:rPr lang="en-US"/>
              <a:t>Click to edit Master title style</a:t>
            </a:r>
          </a:p>
        </p:txBody>
      </p:sp>
      <p:sp>
        <p:nvSpPr>
          <p:cNvPr id="5" name="Content Placeholder 2">
            <a:extLst>
              <a:ext uri="{FF2B5EF4-FFF2-40B4-BE49-F238E27FC236}">
                <a16:creationId xmlns:a16="http://schemas.microsoft.com/office/drawing/2014/main" id="{E5067853-CEB1-FC44-B005-DDF70C5D1070}"/>
              </a:ext>
            </a:extLst>
          </p:cNvPr>
          <p:cNvSpPr>
            <a:spLocks noGrp="1"/>
          </p:cNvSpPr>
          <p:nvPr>
            <p:ph idx="1"/>
          </p:nvPr>
        </p:nvSpPr>
        <p:spPr>
          <a:xfrm>
            <a:off x="838200" y="1825625"/>
            <a:ext cx="10515600" cy="4351338"/>
          </a:xfrm>
          <a:prstGeom prst="rect">
            <a:avLst/>
          </a:prstGeom>
        </p:spPr>
        <p:txBody>
          <a:bodyPr/>
          <a:lstStyle>
            <a:lvl1pPr>
              <a:defRPr sz="3200"/>
            </a:lvl1pPr>
            <a:lvl2pPr>
              <a:defRPr sz="2800"/>
            </a:lvl2pPr>
            <a:lvl3pPr>
              <a:defRPr sz="2800"/>
            </a:lvl3pPr>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07126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F407E-022E-794A-A444-D97BCE8B55BA}"/>
              </a:ext>
            </a:extLst>
          </p:cNvPr>
          <p:cNvSpPr>
            <a:spLocks noGrp="1"/>
          </p:cNvSpPr>
          <p:nvPr>
            <p:ph type="title"/>
          </p:nvPr>
        </p:nvSpPr>
        <p:spPr/>
        <p:txBody>
          <a:bodyPr/>
          <a:lstStyle/>
          <a:p>
            <a:r>
              <a:rPr lang="en-US"/>
              <a:t>Click to edit Master title style</a:t>
            </a:r>
          </a:p>
        </p:txBody>
      </p:sp>
      <p:sp>
        <p:nvSpPr>
          <p:cNvPr id="7" name="Content Placeholder 2">
            <a:extLst>
              <a:ext uri="{FF2B5EF4-FFF2-40B4-BE49-F238E27FC236}">
                <a16:creationId xmlns:a16="http://schemas.microsoft.com/office/drawing/2014/main" id="{E5029A84-5503-7243-AB5C-33942C7CB20D}"/>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a:extLst>
              <a:ext uri="{FF2B5EF4-FFF2-40B4-BE49-F238E27FC236}">
                <a16:creationId xmlns:a16="http://schemas.microsoft.com/office/drawing/2014/main" id="{8D58A4AA-3BBA-CD47-9E72-79747053069C}"/>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46122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D03F8-3E42-A544-82DD-AA6A2FE1F2B7}"/>
              </a:ext>
            </a:extLst>
          </p:cNvPr>
          <p:cNvSpPr>
            <a:spLocks noGrp="1"/>
          </p:cNvSpPr>
          <p:nvPr>
            <p:ph type="title"/>
          </p:nvPr>
        </p:nvSpPr>
        <p:spPr/>
        <p:txBody>
          <a:bodyPr/>
          <a:lstStyle/>
          <a:p>
            <a:r>
              <a:rPr lang="en-US"/>
              <a:t>Click to edit Master title style</a:t>
            </a:r>
          </a:p>
        </p:txBody>
      </p:sp>
      <p:sp>
        <p:nvSpPr>
          <p:cNvPr id="8" name="Text Placeholder 2">
            <a:extLst>
              <a:ext uri="{FF2B5EF4-FFF2-40B4-BE49-F238E27FC236}">
                <a16:creationId xmlns:a16="http://schemas.microsoft.com/office/drawing/2014/main" id="{292CCD6E-072F-2642-AB45-71658C90933B}"/>
              </a:ext>
            </a:extLst>
          </p:cNvPr>
          <p:cNvSpPr>
            <a:spLocks noGrp="1"/>
          </p:cNvSpPr>
          <p:nvPr>
            <p:ph type="body" idx="1"/>
          </p:nvPr>
        </p:nvSpPr>
        <p:spPr>
          <a:xfrm>
            <a:off x="839788" y="1825625"/>
            <a:ext cx="5157787" cy="731520"/>
          </a:xfrm>
          <a:prstGeom prst="rect">
            <a:avLst/>
          </a:prstGeom>
        </p:spPr>
        <p:txBody>
          <a:bodyPr anchor="b">
            <a:normAutofit/>
          </a:bodyPr>
          <a:lstStyle>
            <a:lvl1pPr marL="0" indent="0">
              <a:buNone/>
              <a:defRPr sz="2800" b="1" i="0">
                <a:solidFill>
                  <a:schemeClr val="accent1"/>
                </a:solidFill>
                <a:latin typeface="Sherman Sans Bold" pitchFamily="2" charset="77"/>
                <a:ea typeface="Sherman Sans Bold" pitchFamily="2" charset="77"/>
                <a:cs typeface="Verdan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Content Placeholder 3">
            <a:extLst>
              <a:ext uri="{FF2B5EF4-FFF2-40B4-BE49-F238E27FC236}">
                <a16:creationId xmlns:a16="http://schemas.microsoft.com/office/drawing/2014/main" id="{FCF624C1-8860-7343-A9C7-D4AE6D946B8C}"/>
              </a:ext>
            </a:extLst>
          </p:cNvPr>
          <p:cNvSpPr>
            <a:spLocks noGrp="1"/>
          </p:cNvSpPr>
          <p:nvPr>
            <p:ph sz="half" idx="2"/>
          </p:nvPr>
        </p:nvSpPr>
        <p:spPr>
          <a:xfrm>
            <a:off x="839788" y="2651761"/>
            <a:ext cx="5157787" cy="3525202"/>
          </a:xfrm>
          <a:prstGeom prst="rect">
            <a:avLst/>
          </a:prstGeom>
        </p:spPr>
        <p:txBody>
          <a:bodyPr>
            <a:normAutofit/>
          </a:bodyPr>
          <a:lstStyle>
            <a:lvl1pPr>
              <a:defRPr sz="2800"/>
            </a:lvl1pPr>
            <a:lvl2pPr>
              <a:defRPr sz="24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6F7A2362-C790-E647-BCBF-A98393C550A5}"/>
              </a:ext>
            </a:extLst>
          </p:cNvPr>
          <p:cNvSpPr>
            <a:spLocks noGrp="1"/>
          </p:cNvSpPr>
          <p:nvPr>
            <p:ph type="body" sz="quarter" idx="3"/>
          </p:nvPr>
        </p:nvSpPr>
        <p:spPr>
          <a:xfrm>
            <a:off x="6172200" y="1825625"/>
            <a:ext cx="5183188" cy="731520"/>
          </a:xfrm>
          <a:prstGeom prst="rect">
            <a:avLst/>
          </a:prstGeom>
        </p:spPr>
        <p:txBody>
          <a:bodyPr anchor="b">
            <a:normAutofit/>
          </a:bodyPr>
          <a:lstStyle>
            <a:lvl1pPr marL="0" indent="0">
              <a:buNone/>
              <a:defRPr sz="2800" b="1" i="0">
                <a:solidFill>
                  <a:schemeClr val="accent1"/>
                </a:solidFill>
                <a:latin typeface="Sherman Sans Bold" pitchFamily="2" charset="77"/>
                <a:ea typeface="Sherman Sans Bold" pitchFamily="2" charset="77"/>
                <a:cs typeface="Verdan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03FD1DC2-B954-A943-AD79-573CC1E41B48}"/>
              </a:ext>
            </a:extLst>
          </p:cNvPr>
          <p:cNvSpPr>
            <a:spLocks noGrp="1"/>
          </p:cNvSpPr>
          <p:nvPr>
            <p:ph sz="quarter" idx="4"/>
          </p:nvPr>
        </p:nvSpPr>
        <p:spPr>
          <a:xfrm>
            <a:off x="6172200" y="2651761"/>
            <a:ext cx="5183188" cy="3525202"/>
          </a:xfrm>
          <a:prstGeom prst="rect">
            <a:avLst/>
          </a:prstGeom>
        </p:spPr>
        <p:txBody>
          <a:bodyPr>
            <a:normAutofit/>
          </a:bodyPr>
          <a:lstStyle>
            <a:lvl1pPr>
              <a:defRPr sz="2800"/>
            </a:lvl1pPr>
            <a:lvl2pPr>
              <a:defRPr sz="24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6151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9FBE8-57B1-984B-85C1-A3E9EEE3DDAE}"/>
              </a:ext>
            </a:extLst>
          </p:cNvPr>
          <p:cNvSpPr>
            <a:spLocks noGrp="1"/>
          </p:cNvSpPr>
          <p:nvPr>
            <p:ph type="title"/>
          </p:nvPr>
        </p:nvSpPr>
        <p:spPr>
          <a:xfrm>
            <a:off x="838200" y="365125"/>
            <a:ext cx="10515600" cy="1325563"/>
          </a:xfrm>
        </p:spPr>
        <p:txBody>
          <a:bodyPr/>
          <a:lstStyle/>
          <a:p>
            <a:r>
              <a:rPr lang="en-US"/>
              <a:t>Click to edit Master title style</a:t>
            </a:r>
          </a:p>
        </p:txBody>
      </p:sp>
      <p:sp>
        <p:nvSpPr>
          <p:cNvPr id="4" name="Table Placeholder 3">
            <a:extLst>
              <a:ext uri="{FF2B5EF4-FFF2-40B4-BE49-F238E27FC236}">
                <a16:creationId xmlns:a16="http://schemas.microsoft.com/office/drawing/2014/main" id="{3B3998B0-802F-B748-B5BA-6FE0D7471297}"/>
              </a:ext>
            </a:extLst>
          </p:cNvPr>
          <p:cNvSpPr>
            <a:spLocks noGrp="1"/>
          </p:cNvSpPr>
          <p:nvPr>
            <p:ph type="tbl" sz="quarter" idx="10"/>
          </p:nvPr>
        </p:nvSpPr>
        <p:spPr>
          <a:xfrm>
            <a:off x="841248" y="1828800"/>
            <a:ext cx="10515600" cy="4352544"/>
          </a:xfrm>
        </p:spPr>
        <p:txBody>
          <a:bodyPr/>
          <a:lstStyle>
            <a:lvl1pPr marL="0" indent="0">
              <a:buNone/>
              <a:defRPr/>
            </a:lvl1pPr>
          </a:lstStyle>
          <a:p>
            <a:endParaRPr lang="en-US"/>
          </a:p>
        </p:txBody>
      </p:sp>
    </p:spTree>
    <p:extLst>
      <p:ext uri="{BB962C8B-B14F-4D97-AF65-F5344CB8AC3E}">
        <p14:creationId xmlns:p14="http://schemas.microsoft.com/office/powerpoint/2010/main" val="1652140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smtClean="0"/>
              <a:t>3/26/24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1821326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Only">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F2A658F-CD0B-4645-8298-83CE8302ACB7}"/>
              </a:ext>
            </a:extLst>
          </p:cNvPr>
          <p:cNvSpPr>
            <a:spLocks noGrp="1"/>
          </p:cNvSpPr>
          <p:nvPr>
            <p:ph type="title"/>
          </p:nvPr>
        </p:nvSpPr>
        <p:spPr/>
        <p:txBody>
          <a:bodyPr/>
          <a:lstStyle/>
          <a:p>
            <a:r>
              <a:rPr lang="en-US"/>
              <a:t>Click to edit Master title style</a:t>
            </a:r>
          </a:p>
        </p:txBody>
      </p:sp>
      <p:sp>
        <p:nvSpPr>
          <p:cNvPr id="11" name="Picture Placeholder 2">
            <a:extLst>
              <a:ext uri="{FF2B5EF4-FFF2-40B4-BE49-F238E27FC236}">
                <a16:creationId xmlns:a16="http://schemas.microsoft.com/office/drawing/2014/main" id="{0D1DCB07-D8B9-C74E-BA30-F4E3DA9511DA}"/>
              </a:ext>
            </a:extLst>
          </p:cNvPr>
          <p:cNvSpPr>
            <a:spLocks noGrp="1"/>
          </p:cNvSpPr>
          <p:nvPr>
            <p:ph type="pic" sz="quarter" idx="10"/>
          </p:nvPr>
        </p:nvSpPr>
        <p:spPr>
          <a:xfrm>
            <a:off x="0" y="2070101"/>
            <a:ext cx="12192000" cy="4787899"/>
          </a:xfrm>
        </p:spPr>
        <p:txBody>
          <a:bodyPr/>
          <a:lstStyle>
            <a:lvl1pPr marL="0" indent="0">
              <a:buNone/>
              <a:defRPr/>
            </a:lvl1pPr>
          </a:lstStyle>
          <a:p>
            <a:endParaRPr lang="en-US"/>
          </a:p>
        </p:txBody>
      </p:sp>
    </p:spTree>
    <p:extLst>
      <p:ext uri="{BB962C8B-B14F-4D97-AF65-F5344CB8AC3E}">
        <p14:creationId xmlns:p14="http://schemas.microsoft.com/office/powerpoint/2010/main" val="3010558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A667-DD05-564E-B57D-77CECB3AE44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555991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01000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ection with Photo (Orang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9ABE-199D-114A-BD4B-8AB0CAAC2A43}"/>
              </a:ext>
            </a:extLst>
          </p:cNvPr>
          <p:cNvSpPr>
            <a:spLocks noGrp="1"/>
          </p:cNvSpPr>
          <p:nvPr>
            <p:ph type="title"/>
          </p:nvPr>
        </p:nvSpPr>
        <p:spPr>
          <a:xfrm>
            <a:off x="704031" y="1060809"/>
            <a:ext cx="5224821" cy="2852737"/>
          </a:xfrm>
          <a:prstGeom prst="rect">
            <a:avLst/>
          </a:prstGeom>
        </p:spPr>
        <p:txBody>
          <a:bodyPr anchor="b">
            <a:normAutofit/>
          </a:bodyPr>
          <a:lstStyle>
            <a:lvl1pPr>
              <a:defRPr sz="5400">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6159A87B-9450-B342-898B-1B56515C9D04}"/>
              </a:ext>
            </a:extLst>
          </p:cNvPr>
          <p:cNvSpPr>
            <a:spLocks noGrp="1"/>
          </p:cNvSpPr>
          <p:nvPr>
            <p:ph type="body" idx="1"/>
          </p:nvPr>
        </p:nvSpPr>
        <p:spPr>
          <a:xfrm>
            <a:off x="704088" y="4114800"/>
            <a:ext cx="5224821" cy="1500187"/>
          </a:xfrm>
          <a:prstGeom prst="rect">
            <a:avLst/>
          </a:prstGeom>
        </p:spPr>
        <p:txBody>
          <a:bodyPr>
            <a:normAutofit/>
          </a:bodyPr>
          <a:lstStyle>
            <a:lvl1pPr marL="0" indent="0">
              <a:buNone/>
              <a:defRPr sz="28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Picture Placeholder 3">
            <a:extLst>
              <a:ext uri="{FF2B5EF4-FFF2-40B4-BE49-F238E27FC236}">
                <a16:creationId xmlns:a16="http://schemas.microsoft.com/office/drawing/2014/main" id="{0816FEDB-1838-C944-A3FD-F00975D579E6}"/>
              </a:ext>
            </a:extLst>
          </p:cNvPr>
          <p:cNvSpPr>
            <a:spLocks noGrp="1"/>
          </p:cNvSpPr>
          <p:nvPr>
            <p:ph type="pic" sz="quarter" idx="10"/>
          </p:nvPr>
        </p:nvSpPr>
        <p:spPr>
          <a:xfrm>
            <a:off x="6492240" y="0"/>
            <a:ext cx="5699760" cy="6858000"/>
          </a:xfrm>
          <a:solidFill>
            <a:schemeClr val="tx1"/>
          </a:solidFill>
        </p:spPr>
        <p:txBody>
          <a:bodyPr/>
          <a:lstStyle>
            <a:lvl1pPr marL="0" indent="0">
              <a:buNone/>
              <a:defRPr/>
            </a:lvl1pPr>
          </a:lstStyle>
          <a:p>
            <a:endParaRPr lang="en-US"/>
          </a:p>
        </p:txBody>
      </p:sp>
    </p:spTree>
    <p:extLst>
      <p:ext uri="{BB962C8B-B14F-4D97-AF65-F5344CB8AC3E}">
        <p14:creationId xmlns:p14="http://schemas.microsoft.com/office/powerpoint/2010/main" val="2670406201"/>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ection with Photo (Navy)">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9ABE-199D-114A-BD4B-8AB0CAAC2A43}"/>
              </a:ext>
            </a:extLst>
          </p:cNvPr>
          <p:cNvSpPr>
            <a:spLocks noGrp="1"/>
          </p:cNvSpPr>
          <p:nvPr>
            <p:ph type="title"/>
          </p:nvPr>
        </p:nvSpPr>
        <p:spPr>
          <a:xfrm>
            <a:off x="704031" y="1060809"/>
            <a:ext cx="5224821" cy="2852737"/>
          </a:xfrm>
          <a:prstGeom prst="rect">
            <a:avLst/>
          </a:prstGeom>
        </p:spPr>
        <p:txBody>
          <a:bodyPr anchor="b">
            <a:normAutofit/>
          </a:bodyPr>
          <a:lstStyle>
            <a:lvl1pPr>
              <a:defRPr sz="54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6159A87B-9450-B342-898B-1B56515C9D04}"/>
              </a:ext>
            </a:extLst>
          </p:cNvPr>
          <p:cNvSpPr>
            <a:spLocks noGrp="1"/>
          </p:cNvSpPr>
          <p:nvPr>
            <p:ph type="body" idx="1"/>
          </p:nvPr>
        </p:nvSpPr>
        <p:spPr>
          <a:xfrm>
            <a:off x="704031" y="4114800"/>
            <a:ext cx="5224821" cy="1500187"/>
          </a:xfrm>
          <a:prstGeom prst="rect">
            <a:avLst/>
          </a:prstGeom>
        </p:spPr>
        <p:txBody>
          <a:bodyPr>
            <a:normAutofit/>
          </a:bodyPr>
          <a:lstStyle>
            <a:lvl1pPr marL="0" indent="0">
              <a:buNone/>
              <a:defRPr sz="2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Picture Placeholder 3">
            <a:extLst>
              <a:ext uri="{FF2B5EF4-FFF2-40B4-BE49-F238E27FC236}">
                <a16:creationId xmlns:a16="http://schemas.microsoft.com/office/drawing/2014/main" id="{C17D0421-183A-334C-9D76-A5BEBECDE60F}"/>
              </a:ext>
            </a:extLst>
          </p:cNvPr>
          <p:cNvSpPr>
            <a:spLocks noGrp="1"/>
          </p:cNvSpPr>
          <p:nvPr>
            <p:ph type="pic" sz="quarter" idx="10"/>
          </p:nvPr>
        </p:nvSpPr>
        <p:spPr>
          <a:xfrm>
            <a:off x="6492240" y="0"/>
            <a:ext cx="5699760" cy="6858000"/>
          </a:xfrm>
          <a:solidFill>
            <a:schemeClr val="bg1"/>
          </a:solidFill>
        </p:spPr>
        <p:txBody>
          <a:bodyPr/>
          <a:lstStyle>
            <a:lvl1pPr marL="0" indent="0">
              <a:buNone/>
              <a:defRPr/>
            </a:lvl1pPr>
          </a:lstStyle>
          <a:p>
            <a:endParaRPr lang="en-US"/>
          </a:p>
        </p:txBody>
      </p:sp>
    </p:spTree>
    <p:extLst>
      <p:ext uri="{BB962C8B-B14F-4D97-AF65-F5344CB8AC3E}">
        <p14:creationId xmlns:p14="http://schemas.microsoft.com/office/powerpoint/2010/main" val="22681767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losing Slide with Laurel (Orang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494660B-E1AB-AF43-9B1B-F34D5E1CCF80}"/>
              </a:ext>
            </a:extLst>
          </p:cNvPr>
          <p:cNvSpPr>
            <a:spLocks noGrp="1"/>
          </p:cNvSpPr>
          <p:nvPr>
            <p:ph type="title"/>
          </p:nvPr>
        </p:nvSpPr>
        <p:spPr>
          <a:xfrm>
            <a:off x="740663" y="2766217"/>
            <a:ext cx="5486400" cy="1737360"/>
          </a:xfrm>
        </p:spPr>
        <p:txBody>
          <a:bodyPr tIns="0" bIns="0" anchor="t" anchorCtr="0">
            <a:normAutofit/>
          </a:bodyPr>
          <a:lstStyle>
            <a:lvl1pPr>
              <a:defRPr sz="6600">
                <a:solidFill>
                  <a:schemeClr val="tx1"/>
                </a:solidFill>
              </a:defRPr>
            </a:lvl1pPr>
          </a:lstStyle>
          <a:p>
            <a:endParaRPr lang="en-US"/>
          </a:p>
        </p:txBody>
      </p:sp>
      <p:pic>
        <p:nvPicPr>
          <p:cNvPr id="6" name="Picture 3" descr="Syracuse University is presented next to a block S in white on an orange background." title="Syracuse University Logo">
            <a:extLst>
              <a:ext uri="{FF2B5EF4-FFF2-40B4-BE49-F238E27FC236}">
                <a16:creationId xmlns:a16="http://schemas.microsoft.com/office/drawing/2014/main" id="{041D6A3C-A6D7-5C40-8DB1-7F7F93BCA5D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69" t="408" r="-69" b="-408"/>
          <a:stretch/>
        </p:blipFill>
        <p:spPr>
          <a:xfrm>
            <a:off x="740664" y="466344"/>
            <a:ext cx="3300984" cy="621792"/>
          </a:xfrm>
          <a:prstGeom prst="rect">
            <a:avLst/>
          </a:prstGeom>
        </p:spPr>
      </p:pic>
      <p:pic>
        <p:nvPicPr>
          <p:cNvPr id="7" name="Picture 3" descr="The laurel from the Syracuse University seal is cropped to fit the right side of the slide. The laurel consists of a series of leaves in an arch. The laurel is white on top of an orange background." title="Syracuse University Laurel">
            <a:extLst>
              <a:ext uri="{FF2B5EF4-FFF2-40B4-BE49-F238E27FC236}">
                <a16:creationId xmlns:a16="http://schemas.microsoft.com/office/drawing/2014/main" id="{4F9193E3-243E-1B45-8467-4622423DF063}"/>
              </a:ext>
            </a:extLst>
          </p:cNvPr>
          <p:cNvPicPr>
            <a:picLocks noChangeAspect="1"/>
          </p:cNvPicPr>
          <p:nvPr userDrawn="1"/>
        </p:nvPicPr>
        <p:blipFill rotWithShape="1">
          <a:blip r:embed="rId3" cstate="hqprint">
            <a:alphaModFix/>
            <a:extLst>
              <a:ext uri="{28A0092B-C50C-407E-A947-70E740481C1C}">
                <a14:useLocalDpi xmlns:a14="http://schemas.microsoft.com/office/drawing/2010/main"/>
              </a:ext>
            </a:extLst>
          </a:blip>
          <a:srcRect l="-17" t="19247" r="69129" b="23976"/>
          <a:stretch/>
        </p:blipFill>
        <p:spPr>
          <a:xfrm>
            <a:off x="8339328" y="0"/>
            <a:ext cx="3849624" cy="6858000"/>
          </a:xfrm>
          <a:prstGeom prst="rect">
            <a:avLst/>
          </a:prstGeom>
        </p:spPr>
      </p:pic>
    </p:spTree>
    <p:extLst>
      <p:ext uri="{BB962C8B-B14F-4D97-AF65-F5344CB8AC3E}">
        <p14:creationId xmlns:p14="http://schemas.microsoft.com/office/powerpoint/2010/main" val="2693143397"/>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losing Slide with Laurel (Navy)">
    <p:bg>
      <p:bgPr>
        <a:solidFill>
          <a:schemeClr val="accent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FF41C7C-C8A5-FE4C-AF93-AC5D5F45FC94}"/>
              </a:ext>
            </a:extLst>
          </p:cNvPr>
          <p:cNvSpPr>
            <a:spLocks noGrp="1"/>
          </p:cNvSpPr>
          <p:nvPr>
            <p:ph type="title"/>
          </p:nvPr>
        </p:nvSpPr>
        <p:spPr>
          <a:xfrm>
            <a:off x="740664" y="2766217"/>
            <a:ext cx="5483335" cy="1737360"/>
          </a:xfrm>
        </p:spPr>
        <p:txBody>
          <a:bodyPr tIns="0" bIns="0" anchor="t" anchorCtr="0">
            <a:noAutofit/>
          </a:bodyPr>
          <a:lstStyle>
            <a:lvl1pPr>
              <a:defRPr sz="6600">
                <a:solidFill>
                  <a:schemeClr val="tx2"/>
                </a:solidFill>
              </a:defRPr>
            </a:lvl1pPr>
          </a:lstStyle>
          <a:p>
            <a:endParaRPr lang="en-US"/>
          </a:p>
        </p:txBody>
      </p:sp>
      <p:pic>
        <p:nvPicPr>
          <p:cNvPr id="6" name="Picture 3" descr="Syracuse University is presented next to a block S in orange on a navy background." title="Syracuse University Logo">
            <a:extLst>
              <a:ext uri="{FF2B5EF4-FFF2-40B4-BE49-F238E27FC236}">
                <a16:creationId xmlns:a16="http://schemas.microsoft.com/office/drawing/2014/main" id="{AA5B4474-4214-1746-A7BA-39AF0E90AC9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740664" y="466344"/>
            <a:ext cx="3300984" cy="621792"/>
          </a:xfrm>
          <a:prstGeom prst="rect">
            <a:avLst/>
          </a:prstGeom>
        </p:spPr>
      </p:pic>
      <p:pic>
        <p:nvPicPr>
          <p:cNvPr id="7" name="Picture 3" descr="The laurel from the Syracuse University seal is cropped to fit the right side of the slide. The laurel consists of a series of leaves in an arch. The laurel is white on top of a navy background." title="Syracuse University Laurel">
            <a:extLst>
              <a:ext uri="{FF2B5EF4-FFF2-40B4-BE49-F238E27FC236}">
                <a16:creationId xmlns:a16="http://schemas.microsoft.com/office/drawing/2014/main" id="{6698A982-DF1C-E541-8680-695565939B76}"/>
              </a:ext>
            </a:extLst>
          </p:cNvPr>
          <p:cNvPicPr>
            <a:picLocks noChangeAspect="1"/>
          </p:cNvPicPr>
          <p:nvPr userDrawn="1"/>
        </p:nvPicPr>
        <p:blipFill rotWithShape="1">
          <a:blip r:embed="rId3" cstate="hqprint">
            <a:alphaModFix/>
            <a:extLst>
              <a:ext uri="{28A0092B-C50C-407E-A947-70E740481C1C}">
                <a14:useLocalDpi xmlns:a14="http://schemas.microsoft.com/office/drawing/2010/main"/>
              </a:ext>
            </a:extLst>
          </a:blip>
          <a:srcRect l="-17" t="19247" r="69129" b="23976"/>
          <a:stretch/>
        </p:blipFill>
        <p:spPr>
          <a:xfrm>
            <a:off x="8339328" y="0"/>
            <a:ext cx="3849624" cy="6858000"/>
          </a:xfrm>
          <a:prstGeom prst="rect">
            <a:avLst/>
          </a:prstGeom>
        </p:spPr>
      </p:pic>
    </p:spTree>
    <p:extLst>
      <p:ext uri="{BB962C8B-B14F-4D97-AF65-F5344CB8AC3E}">
        <p14:creationId xmlns:p14="http://schemas.microsoft.com/office/powerpoint/2010/main" val="3611530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3/26/24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93040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smtClean="0"/>
              <a:t>3/26/24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027883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smtClean="0"/>
              <a:t>3/26/24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78910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smtClean="0"/>
              <a:t>3/26/24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685241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3/26/24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838550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3/26/24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828802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3/26/24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957729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3/26/24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t>‹#›</a:t>
            </a:fld>
            <a:endParaRPr lang="en-US"/>
          </a:p>
        </p:txBody>
      </p:sp>
      <p:cxnSp>
        <p:nvCxnSpPr>
          <p:cNvPr id="7" name="Straight Connector 3">
            <a:extLst>
              <a:ext uri="{FF2B5EF4-FFF2-40B4-BE49-F238E27FC236}">
                <a16:creationId xmlns:a16="http://schemas.microsoft.com/office/drawing/2014/main" id="{F37ABF56-ABE2-739C-86E1-952AC5256CAF}"/>
              </a:ext>
            </a:extLst>
          </p:cNvPr>
          <p:cNvCxnSpPr>
            <a:cxnSpLocks/>
          </p:cNvCxnSpPr>
          <p:nvPr userDrawn="1"/>
        </p:nvCxnSpPr>
        <p:spPr>
          <a:xfrm>
            <a:off x="838200" y="6355845"/>
            <a:ext cx="10515600" cy="0"/>
          </a:xfrm>
          <a:prstGeom prst="line">
            <a:avLst/>
          </a:prstGeom>
          <a:ln>
            <a:solidFill>
              <a:schemeClr val="tx2"/>
            </a:solidFill>
          </a:ln>
          <a:effectLst/>
        </p:spPr>
        <p:style>
          <a:lnRef idx="1">
            <a:schemeClr val="accent1"/>
          </a:lnRef>
          <a:fillRef idx="0">
            <a:schemeClr val="accent1"/>
          </a:fillRef>
          <a:effectRef idx="0">
            <a:schemeClr val="accent1"/>
          </a:effectRef>
          <a:fontRef idx="minor">
            <a:schemeClr val="tx1"/>
          </a:fontRef>
        </p:style>
      </p:cxnSp>
      <p:sp>
        <p:nvSpPr>
          <p:cNvPr id="8" name="TextBox 4">
            <a:extLst>
              <a:ext uri="{FF2B5EF4-FFF2-40B4-BE49-F238E27FC236}">
                <a16:creationId xmlns:a16="http://schemas.microsoft.com/office/drawing/2014/main" id="{84E0B192-B4F3-4EB9-569D-46E73951EE32}"/>
              </a:ext>
            </a:extLst>
          </p:cNvPr>
          <p:cNvSpPr txBox="1"/>
          <p:nvPr userDrawn="1"/>
        </p:nvSpPr>
        <p:spPr>
          <a:xfrm>
            <a:off x="838200" y="6355845"/>
            <a:ext cx="1919243" cy="365125"/>
          </a:xfrm>
          <a:prstGeom prst="rect">
            <a:avLst/>
          </a:prstGeom>
          <a:noFill/>
        </p:spPr>
        <p:txBody>
          <a:bodyPr wrap="none" lIns="0" rIns="0" rtlCol="0" anchor="ctr">
            <a:noAutofit/>
          </a:bodyPr>
          <a:lstStyle/>
          <a:p>
            <a:r>
              <a:rPr lang="en-US" sz="1100">
                <a:solidFill>
                  <a:schemeClr val="tx2"/>
                </a:solidFill>
                <a:latin typeface="Sherman Serif Book" pitchFamily="2" charset="77"/>
                <a:ea typeface="Sherman Serif Book" pitchFamily="2" charset="77"/>
                <a:cs typeface="Verdana" panose="020B0604030504040204" pitchFamily="34" charset="0"/>
              </a:rPr>
              <a:t>Syracuse University</a:t>
            </a:r>
          </a:p>
        </p:txBody>
      </p:sp>
      <p:sp>
        <p:nvSpPr>
          <p:cNvPr id="9" name="TextBox 5">
            <a:extLst>
              <a:ext uri="{FF2B5EF4-FFF2-40B4-BE49-F238E27FC236}">
                <a16:creationId xmlns:a16="http://schemas.microsoft.com/office/drawing/2014/main" id="{308838AE-8E45-2BB9-8038-20E57D3FEF3C}"/>
              </a:ext>
            </a:extLst>
          </p:cNvPr>
          <p:cNvSpPr txBox="1"/>
          <p:nvPr userDrawn="1"/>
        </p:nvSpPr>
        <p:spPr>
          <a:xfrm>
            <a:off x="9434557" y="6355845"/>
            <a:ext cx="1919243" cy="365125"/>
          </a:xfrm>
          <a:prstGeom prst="rect">
            <a:avLst/>
          </a:prstGeom>
          <a:noFill/>
        </p:spPr>
        <p:txBody>
          <a:bodyPr wrap="none" lIns="0" rIns="0" rtlCol="0" anchor="ctr">
            <a:noAutofit/>
          </a:bodyPr>
          <a:lstStyle/>
          <a:p>
            <a:pPr algn="r"/>
            <a:fld id="{9A343670-1D05-7C47-B2D6-B371475A4076}" type="slidenum">
              <a:rPr lang="en-US" sz="1000" b="0" smtClean="0">
                <a:solidFill>
                  <a:schemeClr val="tx2"/>
                </a:solidFill>
                <a:latin typeface="Sherman Sans Book" pitchFamily="2" charset="77"/>
                <a:ea typeface="Sherman Sans Book" pitchFamily="2" charset="77"/>
                <a:cs typeface="Verdana" panose="020B0604030504040204" pitchFamily="34" charset="0"/>
              </a:rPr>
              <a:t>‹#›</a:t>
            </a:fld>
            <a:endParaRPr lang="en-US" sz="1000" b="0">
              <a:solidFill>
                <a:schemeClr val="tx2"/>
              </a:solidFill>
              <a:latin typeface="Sherman Sans Book" pitchFamily="2" charset="77"/>
              <a:ea typeface="Sherman Sans Book" pitchFamily="2" charset="77"/>
              <a:cs typeface="Verdana" panose="020B0604030504040204" pitchFamily="34" charset="0"/>
            </a:endParaRPr>
          </a:p>
        </p:txBody>
      </p:sp>
    </p:spTree>
    <p:extLst>
      <p:ext uri="{BB962C8B-B14F-4D97-AF65-F5344CB8AC3E}">
        <p14:creationId xmlns:p14="http://schemas.microsoft.com/office/powerpoint/2010/main" val="65492401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666" r:id="rId14"/>
    <p:sldLayoutId id="2147483668" r:id="rId15"/>
    <p:sldLayoutId id="2147483650" r:id="rId16"/>
    <p:sldLayoutId id="2147483652" r:id="rId17"/>
    <p:sldLayoutId id="2147483653" r:id="rId18"/>
    <p:sldLayoutId id="2147483672" r:id="rId19"/>
    <p:sldLayoutId id="2147483655" r:id="rId20"/>
    <p:sldLayoutId id="2147483654" r:id="rId21"/>
    <p:sldLayoutId id="2147483673" r:id="rId22"/>
    <p:sldLayoutId id="2147483658" r:id="rId23"/>
    <p:sldLayoutId id="2147483657" r:id="rId24"/>
    <p:sldLayoutId id="2147483660" r:id="rId25"/>
    <p:sldLayoutId id="2147483661" r:id="rId2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een car on a street&#10;&#10;Description automatically generated with medium confidence">
            <a:extLst>
              <a:ext uri="{FF2B5EF4-FFF2-40B4-BE49-F238E27FC236}">
                <a16:creationId xmlns:a16="http://schemas.microsoft.com/office/drawing/2014/main" id="{53D37D09-6D74-440C-5624-50ADF1075665}"/>
              </a:ext>
            </a:extLst>
          </p:cNvPr>
          <p:cNvPicPr>
            <a:picLocks noChangeAspect="1"/>
          </p:cNvPicPr>
          <p:nvPr/>
        </p:nvPicPr>
        <p:blipFill rotWithShape="1">
          <a:blip r:embed="rId2">
            <a:alphaModFix amt="50000"/>
          </a:blip>
          <a:srcRect t="15393" r="-1" b="-1"/>
          <a:stretch/>
        </p:blipFill>
        <p:spPr>
          <a:xfrm>
            <a:off x="0" y="344557"/>
            <a:ext cx="12188930" cy="6513443"/>
          </a:xfrm>
          <a:prstGeom prst="rect">
            <a:avLst/>
          </a:prstGeom>
        </p:spPr>
      </p:pic>
      <p:sp>
        <p:nvSpPr>
          <p:cNvPr id="2" name="Title 1">
            <a:extLst>
              <a:ext uri="{FF2B5EF4-FFF2-40B4-BE49-F238E27FC236}">
                <a16:creationId xmlns:a16="http://schemas.microsoft.com/office/drawing/2014/main" id="{91F21F66-3E41-0E40-8A24-85BC6F280B2A}"/>
              </a:ext>
            </a:extLst>
          </p:cNvPr>
          <p:cNvSpPr>
            <a:spLocks noGrp="1"/>
          </p:cNvSpPr>
          <p:nvPr>
            <p:ph type="ctrTitle"/>
          </p:nvPr>
        </p:nvSpPr>
        <p:spPr>
          <a:xfrm>
            <a:off x="1524000" y="1122363"/>
            <a:ext cx="9144000" cy="3063240"/>
          </a:xfrm>
        </p:spPr>
        <p:txBody>
          <a:bodyPr vert="horz" lIns="0" tIns="45720" rIns="0" bIns="45720" rtlCol="0">
            <a:normAutofit/>
          </a:bodyPr>
          <a:lstStyle/>
          <a:p>
            <a:r>
              <a:rPr lang="en-US" sz="6600" b="1" dirty="0">
                <a:solidFill>
                  <a:srgbClr val="FFFFFF"/>
                </a:solidFill>
                <a:latin typeface="+mn-lt"/>
              </a:rPr>
              <a:t>NYC Taxi Analysis</a:t>
            </a:r>
          </a:p>
        </p:txBody>
      </p:sp>
      <p:sp>
        <p:nvSpPr>
          <p:cNvPr id="12"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49EF66D-D791-F3F9-3BF9-71997ABC6240}"/>
              </a:ext>
            </a:extLst>
          </p:cNvPr>
          <p:cNvSpPr txBox="1"/>
          <p:nvPr/>
        </p:nvSpPr>
        <p:spPr>
          <a:xfrm>
            <a:off x="8083826" y="4943061"/>
            <a:ext cx="2628605" cy="923330"/>
          </a:xfrm>
          <a:prstGeom prst="rect">
            <a:avLst/>
          </a:prstGeom>
          <a:noFill/>
        </p:spPr>
        <p:txBody>
          <a:bodyPr wrap="none" rtlCol="0">
            <a:spAutoFit/>
          </a:bodyPr>
          <a:lstStyle/>
          <a:p>
            <a:r>
              <a:rPr lang="en-US" dirty="0"/>
              <a:t>                  By </a:t>
            </a:r>
          </a:p>
          <a:p>
            <a:r>
              <a:rPr lang="en-US" dirty="0"/>
              <a:t>Sravan Kumar </a:t>
            </a:r>
            <a:r>
              <a:rPr lang="en-US" dirty="0" err="1"/>
              <a:t>Mangalagiri</a:t>
            </a:r>
            <a:endParaRPr lang="en-US" dirty="0"/>
          </a:p>
          <a:p>
            <a:r>
              <a:rPr lang="en-US" dirty="0">
                <a:ea typeface="Calibri" panose="020F0502020204030204" pitchFamily="34" charset="0"/>
              </a:rPr>
              <a:t>Sai </a:t>
            </a:r>
            <a:r>
              <a:rPr lang="en-US" sz="1800" dirty="0" err="1">
                <a:effectLst/>
                <a:ea typeface="Calibri" panose="020F0502020204030204" pitchFamily="34" charset="0"/>
              </a:rPr>
              <a:t>Sisira</a:t>
            </a:r>
            <a:r>
              <a:rPr lang="en-US" sz="1800" dirty="0">
                <a:effectLst/>
                <a:ea typeface="Calibri" panose="020F0502020204030204" pitchFamily="34" charset="0"/>
              </a:rPr>
              <a:t> </a:t>
            </a:r>
            <a:r>
              <a:rPr lang="en-US" sz="1800" dirty="0" err="1">
                <a:effectLst/>
                <a:ea typeface="Calibri" panose="020F0502020204030204" pitchFamily="34" charset="0"/>
              </a:rPr>
              <a:t>Pathakamuri</a:t>
            </a:r>
            <a:r>
              <a:rPr lang="en-US" sz="1800" dirty="0">
                <a:effectLst/>
                <a:ea typeface="Calibri" panose="020F0502020204030204" pitchFamily="34" charset="0"/>
              </a:rPr>
              <a:t> </a:t>
            </a:r>
            <a:endParaRPr lang="en-US" dirty="0"/>
          </a:p>
        </p:txBody>
      </p:sp>
    </p:spTree>
    <p:extLst>
      <p:ext uri="{BB962C8B-B14F-4D97-AF65-F5344CB8AC3E}">
        <p14:creationId xmlns:p14="http://schemas.microsoft.com/office/powerpoint/2010/main" val="151103154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72C77-EBAF-C96F-ABAD-30921F3C5301}"/>
              </a:ext>
            </a:extLst>
          </p:cNvPr>
          <p:cNvSpPr>
            <a:spLocks noGrp="1"/>
          </p:cNvSpPr>
          <p:nvPr>
            <p:ph type="title"/>
          </p:nvPr>
        </p:nvSpPr>
        <p:spPr/>
        <p:txBody>
          <a:bodyPr/>
          <a:lstStyle/>
          <a:p>
            <a:r>
              <a:rPr lang="en-US" b="1" dirty="0">
                <a:latin typeface="+mn-lt"/>
              </a:rPr>
              <a:t>Data Cleaning:</a:t>
            </a:r>
          </a:p>
        </p:txBody>
      </p:sp>
      <p:sp>
        <p:nvSpPr>
          <p:cNvPr id="7" name="Content Placeholder 2">
            <a:extLst>
              <a:ext uri="{FF2B5EF4-FFF2-40B4-BE49-F238E27FC236}">
                <a16:creationId xmlns:a16="http://schemas.microsoft.com/office/drawing/2014/main" id="{52788B2F-36A4-E35C-7C80-73A099AC6C5E}"/>
              </a:ext>
            </a:extLst>
          </p:cNvPr>
          <p:cNvSpPr txBox="1">
            <a:spLocks/>
          </p:cNvSpPr>
          <p:nvPr/>
        </p:nvSpPr>
        <p:spPr>
          <a:xfrm>
            <a:off x="397933" y="1500980"/>
            <a:ext cx="5698067" cy="4351338"/>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3200" kern="1200">
                <a:solidFill>
                  <a:schemeClr val="accent1"/>
                </a:solidFill>
                <a:latin typeface="Sherman Sans Book" pitchFamily="2" charset="77"/>
                <a:ea typeface="Sherman Sans Book" pitchFamily="2" charset="77"/>
                <a:cs typeface="Verdana" panose="020B0604030504040204" pitchFamily="34" charset="0"/>
              </a:defRPr>
            </a:lvl1pPr>
            <a:lvl2pPr marL="9525" indent="0" algn="l" defTabSz="914400" rtl="0" eaLnBrk="1" latinLnBrk="0" hangingPunct="1">
              <a:lnSpc>
                <a:spcPct val="90000"/>
              </a:lnSpc>
              <a:spcBef>
                <a:spcPts val="0"/>
              </a:spcBef>
              <a:spcAft>
                <a:spcPts val="1200"/>
              </a:spcAft>
              <a:buClr>
                <a:schemeClr val="tx2"/>
              </a:buClr>
              <a:buFont typeface="System Font Regular"/>
              <a:buNone/>
              <a:tabLst/>
              <a:defRPr sz="2800" kern="1200">
                <a:solidFill>
                  <a:schemeClr val="accent1"/>
                </a:solidFill>
                <a:latin typeface="Sherman Sans Book" pitchFamily="2" charset="77"/>
                <a:ea typeface="Sherman Sans Book" pitchFamily="2" charset="77"/>
                <a:cs typeface="Verdana" panose="020B0604030504040204" pitchFamily="34" charset="0"/>
              </a:defRPr>
            </a:lvl2pPr>
            <a:lvl3pPr marL="9525" indent="0" algn="l" defTabSz="914400" rtl="0" eaLnBrk="1" latinLnBrk="0" hangingPunct="1">
              <a:lnSpc>
                <a:spcPct val="90000"/>
              </a:lnSpc>
              <a:spcBef>
                <a:spcPts val="0"/>
              </a:spcBef>
              <a:spcAft>
                <a:spcPts val="1200"/>
              </a:spcAft>
              <a:buClr>
                <a:schemeClr val="accent1"/>
              </a:buClr>
              <a:buFont typeface="Wingdings" pitchFamily="2" charset="2"/>
              <a:buNone/>
              <a:tabLst/>
              <a:defRPr sz="2800" kern="1200">
                <a:solidFill>
                  <a:schemeClr val="accent1"/>
                </a:solidFill>
                <a:latin typeface="Sherman Sans Book" pitchFamily="2" charset="77"/>
                <a:ea typeface="Sherman Sans Book" pitchFamily="2" charset="77"/>
                <a:cs typeface="Verdana" panose="020B0604030504040204" pitchFamily="34" charset="0"/>
              </a:defRPr>
            </a:lvl3pPr>
            <a:lvl4pPr marL="9525" indent="0" algn="l" defTabSz="914400" rtl="0" eaLnBrk="1" latinLnBrk="0" hangingPunct="1">
              <a:lnSpc>
                <a:spcPct val="90000"/>
              </a:lnSpc>
              <a:spcBef>
                <a:spcPts val="0"/>
              </a:spcBef>
              <a:spcAft>
                <a:spcPts val="1200"/>
              </a:spcAft>
              <a:buClr>
                <a:schemeClr val="accent1"/>
              </a:buClr>
              <a:buFont typeface="System Font Regular"/>
              <a:buNone/>
              <a:tabLst/>
              <a:defRPr sz="2400" kern="1200">
                <a:solidFill>
                  <a:schemeClr val="accent1"/>
                </a:solidFill>
                <a:latin typeface="Sherman Sans Book" pitchFamily="2" charset="77"/>
                <a:ea typeface="Sherman Sans Book" pitchFamily="2" charset="77"/>
                <a:cs typeface="Verdana" panose="020B0604030504040204" pitchFamily="34" charset="0"/>
              </a:defRPr>
            </a:lvl4pPr>
            <a:lvl5pPr marL="9525" indent="0" algn="l" defTabSz="914400" rtl="0" eaLnBrk="1" latinLnBrk="0" hangingPunct="1">
              <a:lnSpc>
                <a:spcPct val="90000"/>
              </a:lnSpc>
              <a:spcBef>
                <a:spcPts val="0"/>
              </a:spcBef>
              <a:spcAft>
                <a:spcPts val="1200"/>
              </a:spcAft>
              <a:buClrTx/>
              <a:buFont typeface="Arial" panose="020B0604020202020204" pitchFamily="34" charset="0"/>
              <a:buNone/>
              <a:tabLst/>
              <a:defRPr sz="2400" kern="1200">
                <a:solidFill>
                  <a:schemeClr val="accent1"/>
                </a:solidFill>
                <a:latin typeface="Sherman Sans Book" pitchFamily="2" charset="77"/>
                <a:ea typeface="Sherman Sans Book" pitchFamily="2" charset="77"/>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sp>
        <p:nvSpPr>
          <p:cNvPr id="8" name="Content Placeholder 2">
            <a:extLst>
              <a:ext uri="{FF2B5EF4-FFF2-40B4-BE49-F238E27FC236}">
                <a16:creationId xmlns:a16="http://schemas.microsoft.com/office/drawing/2014/main" id="{C2EA6DEF-C0F1-F6E6-38E3-E5AA7DEF90EC}"/>
              </a:ext>
            </a:extLst>
          </p:cNvPr>
          <p:cNvSpPr txBox="1">
            <a:spLocks/>
          </p:cNvSpPr>
          <p:nvPr/>
        </p:nvSpPr>
        <p:spPr>
          <a:xfrm>
            <a:off x="838200" y="1542124"/>
            <a:ext cx="3953934" cy="4351338"/>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3200" kern="1200">
                <a:solidFill>
                  <a:schemeClr val="accent1"/>
                </a:solidFill>
                <a:latin typeface="Sherman Sans Book" pitchFamily="2" charset="77"/>
                <a:ea typeface="Sherman Sans Book" pitchFamily="2" charset="77"/>
                <a:cs typeface="Verdana" panose="020B0604030504040204" pitchFamily="34" charset="0"/>
              </a:defRPr>
            </a:lvl1pPr>
            <a:lvl2pPr marL="9525" indent="0" algn="l" defTabSz="914400" rtl="0" eaLnBrk="1" latinLnBrk="0" hangingPunct="1">
              <a:lnSpc>
                <a:spcPct val="90000"/>
              </a:lnSpc>
              <a:spcBef>
                <a:spcPts val="0"/>
              </a:spcBef>
              <a:spcAft>
                <a:spcPts val="1200"/>
              </a:spcAft>
              <a:buClr>
                <a:schemeClr val="tx2"/>
              </a:buClr>
              <a:buFont typeface="System Font Regular"/>
              <a:buNone/>
              <a:tabLst/>
              <a:defRPr sz="2800" kern="1200">
                <a:solidFill>
                  <a:schemeClr val="accent1"/>
                </a:solidFill>
                <a:latin typeface="Sherman Sans Book" pitchFamily="2" charset="77"/>
                <a:ea typeface="Sherman Sans Book" pitchFamily="2" charset="77"/>
                <a:cs typeface="Verdana" panose="020B0604030504040204" pitchFamily="34" charset="0"/>
              </a:defRPr>
            </a:lvl2pPr>
            <a:lvl3pPr marL="9525" indent="0" algn="l" defTabSz="914400" rtl="0" eaLnBrk="1" latinLnBrk="0" hangingPunct="1">
              <a:lnSpc>
                <a:spcPct val="90000"/>
              </a:lnSpc>
              <a:spcBef>
                <a:spcPts val="0"/>
              </a:spcBef>
              <a:spcAft>
                <a:spcPts val="1200"/>
              </a:spcAft>
              <a:buClr>
                <a:schemeClr val="accent1"/>
              </a:buClr>
              <a:buFont typeface="Wingdings" pitchFamily="2" charset="2"/>
              <a:buNone/>
              <a:tabLst/>
              <a:defRPr sz="2800" kern="1200">
                <a:solidFill>
                  <a:schemeClr val="accent1"/>
                </a:solidFill>
                <a:latin typeface="Sherman Sans Book" pitchFamily="2" charset="77"/>
                <a:ea typeface="Sherman Sans Book" pitchFamily="2" charset="77"/>
                <a:cs typeface="Verdana" panose="020B0604030504040204" pitchFamily="34" charset="0"/>
              </a:defRPr>
            </a:lvl3pPr>
            <a:lvl4pPr marL="9525" indent="0" algn="l" defTabSz="914400" rtl="0" eaLnBrk="1" latinLnBrk="0" hangingPunct="1">
              <a:lnSpc>
                <a:spcPct val="90000"/>
              </a:lnSpc>
              <a:spcBef>
                <a:spcPts val="0"/>
              </a:spcBef>
              <a:spcAft>
                <a:spcPts val="1200"/>
              </a:spcAft>
              <a:buClr>
                <a:schemeClr val="accent1"/>
              </a:buClr>
              <a:buFont typeface="System Font Regular"/>
              <a:buNone/>
              <a:tabLst/>
              <a:defRPr sz="2400" kern="1200">
                <a:solidFill>
                  <a:schemeClr val="accent1"/>
                </a:solidFill>
                <a:latin typeface="Sherman Sans Book" pitchFamily="2" charset="77"/>
                <a:ea typeface="Sherman Sans Book" pitchFamily="2" charset="77"/>
                <a:cs typeface="Verdana" panose="020B0604030504040204" pitchFamily="34" charset="0"/>
              </a:defRPr>
            </a:lvl4pPr>
            <a:lvl5pPr marL="9525" indent="0" algn="l" defTabSz="914400" rtl="0" eaLnBrk="1" latinLnBrk="0" hangingPunct="1">
              <a:lnSpc>
                <a:spcPct val="90000"/>
              </a:lnSpc>
              <a:spcBef>
                <a:spcPts val="0"/>
              </a:spcBef>
              <a:spcAft>
                <a:spcPts val="1200"/>
              </a:spcAft>
              <a:buClrTx/>
              <a:buFont typeface="Arial" panose="020B0604020202020204" pitchFamily="34" charset="0"/>
              <a:buNone/>
              <a:tabLst/>
              <a:defRPr sz="2400" kern="1200">
                <a:solidFill>
                  <a:schemeClr val="accent1"/>
                </a:solidFill>
                <a:latin typeface="Sherman Sans Book" pitchFamily="2" charset="77"/>
                <a:ea typeface="Sherman Sans Book" pitchFamily="2" charset="77"/>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200" dirty="0">
                <a:solidFill>
                  <a:schemeClr val="tx1"/>
                </a:solidFill>
                <a:latin typeface="+mn-lt"/>
              </a:rPr>
              <a:t>Checking for outliers in the dataset.</a:t>
            </a:r>
          </a:p>
          <a:p>
            <a:pPr marL="342900" indent="-342900">
              <a:buFont typeface="Arial" panose="020B0604020202020204" pitchFamily="34" charset="0"/>
              <a:buChar char="•"/>
            </a:pPr>
            <a:r>
              <a:rPr lang="en-US" sz="2200" dirty="0">
                <a:solidFill>
                  <a:schemeClr val="tx1"/>
                </a:solidFill>
                <a:latin typeface="+mn-lt"/>
              </a:rPr>
              <a:t>We can clearly see that there are a few outliers here.</a:t>
            </a:r>
          </a:p>
          <a:p>
            <a:pPr marL="342900" indent="-342900">
              <a:buFont typeface="Arial" panose="020B0604020202020204" pitchFamily="34" charset="0"/>
              <a:buChar char="•"/>
            </a:pPr>
            <a:r>
              <a:rPr lang="en-US" sz="2200" dirty="0">
                <a:solidFill>
                  <a:schemeClr val="tx1"/>
                </a:solidFill>
                <a:latin typeface="+mn-lt"/>
              </a:rPr>
              <a:t>We could see the outliners for Trip distance, tip amount , </a:t>
            </a:r>
            <a:r>
              <a:rPr lang="en-US" sz="2200" dirty="0" err="1">
                <a:solidFill>
                  <a:schemeClr val="tx1"/>
                </a:solidFill>
                <a:latin typeface="+mn-lt"/>
              </a:rPr>
              <a:t>total_amount</a:t>
            </a:r>
            <a:r>
              <a:rPr lang="en-US" sz="2200" dirty="0">
                <a:solidFill>
                  <a:schemeClr val="tx1"/>
                </a:solidFill>
                <a:latin typeface="+mn-lt"/>
              </a:rPr>
              <a:t>, </a:t>
            </a:r>
            <a:r>
              <a:rPr lang="en-US" sz="2200" dirty="0" err="1">
                <a:solidFill>
                  <a:schemeClr val="tx1"/>
                </a:solidFill>
                <a:latin typeface="+mn-lt"/>
              </a:rPr>
              <a:t>fare_amount</a:t>
            </a:r>
            <a:endParaRPr lang="en-US" sz="2200" dirty="0">
              <a:solidFill>
                <a:schemeClr val="tx1"/>
              </a:solidFill>
              <a:latin typeface="+mn-lt"/>
            </a:endParaRPr>
          </a:p>
          <a:p>
            <a:pPr marL="342900" indent="-342900">
              <a:buFont typeface="Arial" panose="020B0604020202020204" pitchFamily="34" charset="0"/>
              <a:buChar char="•"/>
            </a:pPr>
            <a:endParaRPr lang="en-US" sz="2200" dirty="0">
              <a:solidFill>
                <a:schemeClr val="tx1"/>
              </a:solidFill>
              <a:latin typeface="+mn-lt"/>
            </a:endParaRP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sp>
        <p:nvSpPr>
          <p:cNvPr id="4" name="Content Placeholder 3">
            <a:extLst>
              <a:ext uri="{FF2B5EF4-FFF2-40B4-BE49-F238E27FC236}">
                <a16:creationId xmlns:a16="http://schemas.microsoft.com/office/drawing/2014/main" id="{B9D9660A-F444-8AB6-514E-75AD9D0DAF71}"/>
              </a:ext>
            </a:extLst>
          </p:cNvPr>
          <p:cNvSpPr>
            <a:spLocks noGrp="1"/>
          </p:cNvSpPr>
          <p:nvPr>
            <p:ph idx="1"/>
          </p:nvPr>
        </p:nvSpPr>
        <p:spPr>
          <a:xfrm flipH="1">
            <a:off x="11353799" y="6131243"/>
            <a:ext cx="45719" cy="45719"/>
          </a:xfrm>
        </p:spPr>
        <p:txBody>
          <a:bodyPr>
            <a:normAutofit fontScale="25000" lnSpcReduction="20000"/>
          </a:bodyPr>
          <a:lstStyle/>
          <a:p>
            <a:endParaRPr lang="en-US" dirty="0"/>
          </a:p>
        </p:txBody>
      </p:sp>
      <p:pic>
        <p:nvPicPr>
          <p:cNvPr id="6" name="Picture 5">
            <a:extLst>
              <a:ext uri="{FF2B5EF4-FFF2-40B4-BE49-F238E27FC236}">
                <a16:creationId xmlns:a16="http://schemas.microsoft.com/office/drawing/2014/main" id="{FD6AE221-D600-A5E7-EE39-E561FBFA53B7}"/>
              </a:ext>
            </a:extLst>
          </p:cNvPr>
          <p:cNvPicPr>
            <a:picLocks noChangeAspect="1"/>
          </p:cNvPicPr>
          <p:nvPr/>
        </p:nvPicPr>
        <p:blipFill>
          <a:blip r:embed="rId2"/>
          <a:stretch>
            <a:fillRect/>
          </a:stretch>
        </p:blipFill>
        <p:spPr>
          <a:xfrm>
            <a:off x="5803580" y="180975"/>
            <a:ext cx="5550219" cy="6089313"/>
          </a:xfrm>
          <a:prstGeom prst="rect">
            <a:avLst/>
          </a:prstGeom>
        </p:spPr>
      </p:pic>
    </p:spTree>
    <p:extLst>
      <p:ext uri="{BB962C8B-B14F-4D97-AF65-F5344CB8AC3E}">
        <p14:creationId xmlns:p14="http://schemas.microsoft.com/office/powerpoint/2010/main" val="2748833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F7049-809C-BB95-517B-D635539D1A93}"/>
              </a:ext>
            </a:extLst>
          </p:cNvPr>
          <p:cNvSpPr>
            <a:spLocks noGrp="1"/>
          </p:cNvSpPr>
          <p:nvPr>
            <p:ph type="title"/>
          </p:nvPr>
        </p:nvSpPr>
        <p:spPr/>
        <p:txBody>
          <a:bodyPr/>
          <a:lstStyle/>
          <a:p>
            <a:r>
              <a:rPr lang="en-US" b="1" dirty="0">
                <a:latin typeface="+mn-lt"/>
              </a:rPr>
              <a:t>Data Cleaning :</a:t>
            </a:r>
          </a:p>
        </p:txBody>
      </p:sp>
      <p:sp>
        <p:nvSpPr>
          <p:cNvPr id="4" name="Content Placeholder 2">
            <a:extLst>
              <a:ext uri="{FF2B5EF4-FFF2-40B4-BE49-F238E27FC236}">
                <a16:creationId xmlns:a16="http://schemas.microsoft.com/office/drawing/2014/main" id="{1CC3F96F-0304-0ED7-301A-830CF2CB5EA3}"/>
              </a:ext>
            </a:extLst>
          </p:cNvPr>
          <p:cNvSpPr txBox="1">
            <a:spLocks/>
          </p:cNvSpPr>
          <p:nvPr/>
        </p:nvSpPr>
        <p:spPr>
          <a:xfrm>
            <a:off x="967409" y="1530157"/>
            <a:ext cx="2921184" cy="2980002"/>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3200" kern="1200">
                <a:solidFill>
                  <a:schemeClr val="accent1"/>
                </a:solidFill>
                <a:latin typeface="Sherman Sans Book" pitchFamily="2" charset="77"/>
                <a:ea typeface="Sherman Sans Book" pitchFamily="2" charset="77"/>
                <a:cs typeface="Verdana" panose="020B0604030504040204" pitchFamily="34" charset="0"/>
              </a:defRPr>
            </a:lvl1pPr>
            <a:lvl2pPr marL="9525" indent="0" algn="l" defTabSz="914400" rtl="0" eaLnBrk="1" latinLnBrk="0" hangingPunct="1">
              <a:lnSpc>
                <a:spcPct val="90000"/>
              </a:lnSpc>
              <a:spcBef>
                <a:spcPts val="0"/>
              </a:spcBef>
              <a:spcAft>
                <a:spcPts val="1200"/>
              </a:spcAft>
              <a:buClr>
                <a:schemeClr val="tx2"/>
              </a:buClr>
              <a:buFont typeface="System Font Regular"/>
              <a:buNone/>
              <a:tabLst/>
              <a:defRPr sz="2800" kern="1200">
                <a:solidFill>
                  <a:schemeClr val="accent1"/>
                </a:solidFill>
                <a:latin typeface="Sherman Sans Book" pitchFamily="2" charset="77"/>
                <a:ea typeface="Sherman Sans Book" pitchFamily="2" charset="77"/>
                <a:cs typeface="Verdana" panose="020B0604030504040204" pitchFamily="34" charset="0"/>
              </a:defRPr>
            </a:lvl2pPr>
            <a:lvl3pPr marL="9525" indent="0" algn="l" defTabSz="914400" rtl="0" eaLnBrk="1" latinLnBrk="0" hangingPunct="1">
              <a:lnSpc>
                <a:spcPct val="90000"/>
              </a:lnSpc>
              <a:spcBef>
                <a:spcPts val="0"/>
              </a:spcBef>
              <a:spcAft>
                <a:spcPts val="1200"/>
              </a:spcAft>
              <a:buClr>
                <a:schemeClr val="accent1"/>
              </a:buClr>
              <a:buFont typeface="Wingdings" pitchFamily="2" charset="2"/>
              <a:buNone/>
              <a:tabLst/>
              <a:defRPr sz="2800" kern="1200">
                <a:solidFill>
                  <a:schemeClr val="accent1"/>
                </a:solidFill>
                <a:latin typeface="Sherman Sans Book" pitchFamily="2" charset="77"/>
                <a:ea typeface="Sherman Sans Book" pitchFamily="2" charset="77"/>
                <a:cs typeface="Verdana" panose="020B0604030504040204" pitchFamily="34" charset="0"/>
              </a:defRPr>
            </a:lvl3pPr>
            <a:lvl4pPr marL="9525" indent="0" algn="l" defTabSz="914400" rtl="0" eaLnBrk="1" latinLnBrk="0" hangingPunct="1">
              <a:lnSpc>
                <a:spcPct val="90000"/>
              </a:lnSpc>
              <a:spcBef>
                <a:spcPts val="0"/>
              </a:spcBef>
              <a:spcAft>
                <a:spcPts val="1200"/>
              </a:spcAft>
              <a:buClr>
                <a:schemeClr val="accent1"/>
              </a:buClr>
              <a:buFont typeface="System Font Regular"/>
              <a:buNone/>
              <a:tabLst/>
              <a:defRPr sz="2400" kern="1200">
                <a:solidFill>
                  <a:schemeClr val="accent1"/>
                </a:solidFill>
                <a:latin typeface="Sherman Sans Book" pitchFamily="2" charset="77"/>
                <a:ea typeface="Sherman Sans Book" pitchFamily="2" charset="77"/>
                <a:cs typeface="Verdana" panose="020B0604030504040204" pitchFamily="34" charset="0"/>
              </a:defRPr>
            </a:lvl4pPr>
            <a:lvl5pPr marL="9525" indent="0" algn="l" defTabSz="914400" rtl="0" eaLnBrk="1" latinLnBrk="0" hangingPunct="1">
              <a:lnSpc>
                <a:spcPct val="90000"/>
              </a:lnSpc>
              <a:spcBef>
                <a:spcPts val="0"/>
              </a:spcBef>
              <a:spcAft>
                <a:spcPts val="1200"/>
              </a:spcAft>
              <a:buClrTx/>
              <a:buFont typeface="Arial" panose="020B0604020202020204" pitchFamily="34" charset="0"/>
              <a:buNone/>
              <a:tabLst/>
              <a:defRPr sz="2400" kern="1200">
                <a:solidFill>
                  <a:schemeClr val="accent1"/>
                </a:solidFill>
                <a:latin typeface="Sherman Sans Book" pitchFamily="2" charset="77"/>
                <a:ea typeface="Sherman Sans Book" pitchFamily="2" charset="77"/>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chemeClr val="tx1"/>
                </a:solidFill>
                <a:latin typeface="+mn-lt"/>
              </a:rPr>
              <a:t>Box plot of dataset after removing outliers</a:t>
            </a:r>
          </a:p>
          <a:p>
            <a:pPr marL="457200" indent="-457200">
              <a:buFont typeface="Arial" panose="020B0604020202020204" pitchFamily="34" charset="0"/>
              <a:buChar char="•"/>
            </a:pPr>
            <a:endParaRPr lang="en-US" dirty="0">
              <a:solidFill>
                <a:schemeClr val="tx1"/>
              </a:solidFill>
              <a:latin typeface="+mn-lt"/>
            </a:endParaRPr>
          </a:p>
          <a:p>
            <a:endParaRPr lang="en-US" dirty="0">
              <a:solidFill>
                <a:schemeClr val="tx1"/>
              </a:solidFill>
              <a:latin typeface="+mn-lt"/>
            </a:endParaRPr>
          </a:p>
        </p:txBody>
      </p:sp>
      <p:pic>
        <p:nvPicPr>
          <p:cNvPr id="5" name="Picture 4">
            <a:extLst>
              <a:ext uri="{FF2B5EF4-FFF2-40B4-BE49-F238E27FC236}">
                <a16:creationId xmlns:a16="http://schemas.microsoft.com/office/drawing/2014/main" id="{0DFE7D8C-F052-8776-B327-F89787FCC9A7}"/>
              </a:ext>
            </a:extLst>
          </p:cNvPr>
          <p:cNvPicPr>
            <a:picLocks noChangeAspect="1"/>
          </p:cNvPicPr>
          <p:nvPr/>
        </p:nvPicPr>
        <p:blipFill>
          <a:blip r:embed="rId2"/>
          <a:stretch>
            <a:fillRect/>
          </a:stretch>
        </p:blipFill>
        <p:spPr>
          <a:xfrm>
            <a:off x="4489726" y="0"/>
            <a:ext cx="6864074" cy="6787685"/>
          </a:xfrm>
          <a:prstGeom prst="rect">
            <a:avLst/>
          </a:prstGeom>
        </p:spPr>
      </p:pic>
    </p:spTree>
    <p:extLst>
      <p:ext uri="{BB962C8B-B14F-4D97-AF65-F5344CB8AC3E}">
        <p14:creationId xmlns:p14="http://schemas.microsoft.com/office/powerpoint/2010/main" val="4059895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F38D9-7F77-223C-E6EC-FE31521C65E9}"/>
              </a:ext>
            </a:extLst>
          </p:cNvPr>
          <p:cNvSpPr>
            <a:spLocks noGrp="1"/>
          </p:cNvSpPr>
          <p:nvPr>
            <p:ph type="title"/>
          </p:nvPr>
        </p:nvSpPr>
        <p:spPr/>
        <p:txBody>
          <a:bodyPr/>
          <a:lstStyle/>
          <a:p>
            <a:r>
              <a:rPr lang="en-US" b="1" dirty="0">
                <a:latin typeface="+mn-lt"/>
              </a:rPr>
              <a:t>Data Cleaning: </a:t>
            </a:r>
            <a:br>
              <a:rPr lang="en-US" b="1" dirty="0">
                <a:latin typeface="+mn-lt"/>
              </a:rPr>
            </a:br>
            <a:r>
              <a:rPr lang="en-US" b="1" dirty="0">
                <a:latin typeface="+mn-lt"/>
              </a:rPr>
              <a:t>Removing outliers from dataset</a:t>
            </a:r>
          </a:p>
        </p:txBody>
      </p:sp>
      <p:sp>
        <p:nvSpPr>
          <p:cNvPr id="3" name="Content Placeholder 2">
            <a:extLst>
              <a:ext uri="{FF2B5EF4-FFF2-40B4-BE49-F238E27FC236}">
                <a16:creationId xmlns:a16="http://schemas.microsoft.com/office/drawing/2014/main" id="{F54C75AE-074E-5218-2DEC-7A9022B0F255}"/>
              </a:ext>
            </a:extLst>
          </p:cNvPr>
          <p:cNvSpPr>
            <a:spLocks noGrp="1"/>
          </p:cNvSpPr>
          <p:nvPr>
            <p:ph idx="1"/>
          </p:nvPr>
        </p:nvSpPr>
        <p:spPr>
          <a:xfrm>
            <a:off x="838200" y="1825625"/>
            <a:ext cx="10820400" cy="4355042"/>
          </a:xfrm>
        </p:spPr>
        <p:txBody>
          <a:bodyPr>
            <a:normAutofit/>
          </a:bodyPr>
          <a:lstStyle/>
          <a:p>
            <a:r>
              <a:rPr lang="en-US" sz="2200" dirty="0"/>
              <a:t>For Trip distance, tip amount:</a:t>
            </a:r>
          </a:p>
          <a:p>
            <a:pPr marL="342900" indent="-342900">
              <a:buFont typeface="Arial" panose="020B0604020202020204" pitchFamily="34" charset="0"/>
              <a:buChar char="•"/>
            </a:pPr>
            <a:r>
              <a:rPr lang="en-US" sz="2200" dirty="0"/>
              <a:t>Checking if the  trip distance and tip amount is more than 0.</a:t>
            </a:r>
          </a:p>
          <a:p>
            <a:pPr marL="342900" indent="-342900">
              <a:buFont typeface="Arial" panose="020B0604020202020204" pitchFamily="34" charset="0"/>
              <a:buChar char="•"/>
            </a:pPr>
            <a:r>
              <a:rPr lang="en-US" sz="2200" dirty="0"/>
              <a:t>Using Inter Quartile Range to remove outliers.</a:t>
            </a:r>
          </a:p>
          <a:p>
            <a:pPr marL="457200" indent="-45720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2BA8AA1A-83E1-61E9-DC8D-DF0C1EA1D820}"/>
              </a:ext>
            </a:extLst>
          </p:cNvPr>
          <p:cNvPicPr>
            <a:picLocks noChangeAspect="1"/>
          </p:cNvPicPr>
          <p:nvPr/>
        </p:nvPicPr>
        <p:blipFill>
          <a:blip r:embed="rId2"/>
          <a:stretch>
            <a:fillRect/>
          </a:stretch>
        </p:blipFill>
        <p:spPr>
          <a:xfrm>
            <a:off x="957263" y="3171826"/>
            <a:ext cx="9344025" cy="2854986"/>
          </a:xfrm>
          <a:prstGeom prst="rect">
            <a:avLst/>
          </a:prstGeom>
        </p:spPr>
      </p:pic>
    </p:spTree>
    <p:extLst>
      <p:ext uri="{BB962C8B-B14F-4D97-AF65-F5344CB8AC3E}">
        <p14:creationId xmlns:p14="http://schemas.microsoft.com/office/powerpoint/2010/main" val="23157379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F38D9-7F77-223C-E6EC-FE31521C65E9}"/>
              </a:ext>
            </a:extLst>
          </p:cNvPr>
          <p:cNvSpPr>
            <a:spLocks noGrp="1"/>
          </p:cNvSpPr>
          <p:nvPr>
            <p:ph type="title"/>
          </p:nvPr>
        </p:nvSpPr>
        <p:spPr/>
        <p:txBody>
          <a:bodyPr/>
          <a:lstStyle/>
          <a:p>
            <a:r>
              <a:rPr lang="en-US" b="1" dirty="0">
                <a:latin typeface="+mn-lt"/>
              </a:rPr>
              <a:t>Data Cleaning: Removing outliers from dataset</a:t>
            </a:r>
          </a:p>
        </p:txBody>
      </p:sp>
      <p:sp>
        <p:nvSpPr>
          <p:cNvPr id="3" name="Content Placeholder 2">
            <a:extLst>
              <a:ext uri="{FF2B5EF4-FFF2-40B4-BE49-F238E27FC236}">
                <a16:creationId xmlns:a16="http://schemas.microsoft.com/office/drawing/2014/main" id="{F54C75AE-074E-5218-2DEC-7A9022B0F255}"/>
              </a:ext>
            </a:extLst>
          </p:cNvPr>
          <p:cNvSpPr>
            <a:spLocks noGrp="1"/>
          </p:cNvSpPr>
          <p:nvPr>
            <p:ph idx="1"/>
          </p:nvPr>
        </p:nvSpPr>
        <p:spPr>
          <a:xfrm>
            <a:off x="838200" y="1537854"/>
            <a:ext cx="10820400" cy="4033215"/>
          </a:xfrm>
        </p:spPr>
        <p:txBody>
          <a:bodyPr>
            <a:normAutofit/>
          </a:bodyPr>
          <a:lstStyle/>
          <a:p>
            <a:r>
              <a:rPr lang="en-US" sz="2200" dirty="0"/>
              <a:t>For </a:t>
            </a:r>
            <a:r>
              <a:rPr lang="en-US" sz="2200" dirty="0" err="1"/>
              <a:t>total_amount</a:t>
            </a:r>
            <a:r>
              <a:rPr lang="en-US" sz="2200" dirty="0"/>
              <a:t>, </a:t>
            </a:r>
            <a:r>
              <a:rPr lang="en-US" sz="2200" dirty="0" err="1"/>
              <a:t>fare_amount</a:t>
            </a:r>
            <a:endParaRPr lang="en-US" sz="2200" dirty="0"/>
          </a:p>
          <a:p>
            <a:pPr marL="342900" indent="-342900">
              <a:buFont typeface="Arial" panose="020B0604020202020204" pitchFamily="34" charset="0"/>
              <a:buChar char="•"/>
            </a:pPr>
            <a:r>
              <a:rPr lang="en-US" sz="2200" dirty="0"/>
              <a:t>Checking if </a:t>
            </a:r>
            <a:r>
              <a:rPr lang="en-US" sz="2200" dirty="0" err="1"/>
              <a:t>total_amount</a:t>
            </a:r>
            <a:r>
              <a:rPr lang="en-US" sz="2200" dirty="0"/>
              <a:t> and </a:t>
            </a:r>
            <a:r>
              <a:rPr lang="en-US" sz="2200" dirty="0" err="1"/>
              <a:t>fare_amount</a:t>
            </a:r>
            <a:r>
              <a:rPr lang="en-US" sz="2200" dirty="0"/>
              <a:t>  is more than $2.5</a:t>
            </a:r>
          </a:p>
          <a:p>
            <a:pPr marL="342900" indent="-342900">
              <a:buFont typeface="Arial" panose="020B0604020202020204" pitchFamily="34" charset="0"/>
              <a:buChar char="•"/>
            </a:pPr>
            <a:r>
              <a:rPr lang="en-US" sz="2200" dirty="0"/>
              <a:t>Using </a:t>
            </a:r>
            <a:r>
              <a:rPr lang="en-US" sz="2200" dirty="0" err="1"/>
              <a:t>InterQuartile</a:t>
            </a:r>
            <a:r>
              <a:rPr lang="en-US" sz="2200" dirty="0"/>
              <a:t> Range to remove outliers</a:t>
            </a:r>
          </a:p>
          <a:p>
            <a:pPr marL="457200" indent="-45720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245D0DE2-9FFE-21BC-9446-E7965CD2A926}"/>
              </a:ext>
            </a:extLst>
          </p:cNvPr>
          <p:cNvPicPr>
            <a:picLocks noChangeAspect="1"/>
          </p:cNvPicPr>
          <p:nvPr/>
        </p:nvPicPr>
        <p:blipFill>
          <a:blip r:embed="rId2"/>
          <a:stretch>
            <a:fillRect/>
          </a:stretch>
        </p:blipFill>
        <p:spPr>
          <a:xfrm>
            <a:off x="1000125" y="2896123"/>
            <a:ext cx="9372599" cy="3146138"/>
          </a:xfrm>
          <a:prstGeom prst="rect">
            <a:avLst/>
          </a:prstGeom>
        </p:spPr>
      </p:pic>
    </p:spTree>
    <p:extLst>
      <p:ext uri="{BB962C8B-B14F-4D97-AF65-F5344CB8AC3E}">
        <p14:creationId xmlns:p14="http://schemas.microsoft.com/office/powerpoint/2010/main" val="11775597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98E04-8BD5-741A-01C7-4DF7879F83B3}"/>
              </a:ext>
            </a:extLst>
          </p:cNvPr>
          <p:cNvSpPr>
            <a:spLocks noGrp="1"/>
          </p:cNvSpPr>
          <p:nvPr>
            <p:ph type="title"/>
          </p:nvPr>
        </p:nvSpPr>
        <p:spPr>
          <a:xfrm>
            <a:off x="838200" y="365125"/>
            <a:ext cx="10515600" cy="1325563"/>
          </a:xfrm>
        </p:spPr>
        <p:txBody>
          <a:bodyPr>
            <a:normAutofit/>
          </a:bodyPr>
          <a:lstStyle/>
          <a:p>
            <a:r>
              <a:rPr lang="en-US" b="1" dirty="0">
                <a:latin typeface="+mn-lt"/>
              </a:rPr>
              <a:t>Data Cleaning: </a:t>
            </a:r>
          </a:p>
        </p:txBody>
      </p:sp>
      <p:sp>
        <p:nvSpPr>
          <p:cNvPr id="7" name="Content Placeholder 2">
            <a:extLst>
              <a:ext uri="{FF2B5EF4-FFF2-40B4-BE49-F238E27FC236}">
                <a16:creationId xmlns:a16="http://schemas.microsoft.com/office/drawing/2014/main" id="{31583D6D-0D62-D317-0C7D-220125244F84}"/>
              </a:ext>
            </a:extLst>
          </p:cNvPr>
          <p:cNvSpPr txBox="1">
            <a:spLocks/>
          </p:cNvSpPr>
          <p:nvPr/>
        </p:nvSpPr>
        <p:spPr>
          <a:xfrm>
            <a:off x="967408" y="1405562"/>
            <a:ext cx="10691191" cy="4355042"/>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3200" kern="1200">
                <a:solidFill>
                  <a:schemeClr val="accent1"/>
                </a:solidFill>
                <a:latin typeface="Sherman Sans Book" pitchFamily="2" charset="77"/>
                <a:ea typeface="Sherman Sans Book" pitchFamily="2" charset="77"/>
                <a:cs typeface="Verdana" panose="020B0604030504040204" pitchFamily="34" charset="0"/>
              </a:defRPr>
            </a:lvl1pPr>
            <a:lvl2pPr marL="9525" indent="0" algn="l" defTabSz="914400" rtl="0" eaLnBrk="1" latinLnBrk="0" hangingPunct="1">
              <a:lnSpc>
                <a:spcPct val="90000"/>
              </a:lnSpc>
              <a:spcBef>
                <a:spcPts val="0"/>
              </a:spcBef>
              <a:spcAft>
                <a:spcPts val="1200"/>
              </a:spcAft>
              <a:buClr>
                <a:schemeClr val="tx2"/>
              </a:buClr>
              <a:buFont typeface="System Font Regular"/>
              <a:buNone/>
              <a:tabLst/>
              <a:defRPr sz="2800" kern="1200">
                <a:solidFill>
                  <a:schemeClr val="accent1"/>
                </a:solidFill>
                <a:latin typeface="Sherman Sans Book" pitchFamily="2" charset="77"/>
                <a:ea typeface="Sherman Sans Book" pitchFamily="2" charset="77"/>
                <a:cs typeface="Verdana" panose="020B0604030504040204" pitchFamily="34" charset="0"/>
              </a:defRPr>
            </a:lvl2pPr>
            <a:lvl3pPr marL="9525" indent="0" algn="l" defTabSz="914400" rtl="0" eaLnBrk="1" latinLnBrk="0" hangingPunct="1">
              <a:lnSpc>
                <a:spcPct val="90000"/>
              </a:lnSpc>
              <a:spcBef>
                <a:spcPts val="0"/>
              </a:spcBef>
              <a:spcAft>
                <a:spcPts val="1200"/>
              </a:spcAft>
              <a:buClr>
                <a:schemeClr val="accent1"/>
              </a:buClr>
              <a:buFont typeface="Wingdings" pitchFamily="2" charset="2"/>
              <a:buNone/>
              <a:tabLst/>
              <a:defRPr sz="2800" kern="1200">
                <a:solidFill>
                  <a:schemeClr val="accent1"/>
                </a:solidFill>
                <a:latin typeface="Sherman Sans Book" pitchFamily="2" charset="77"/>
                <a:ea typeface="Sherman Sans Book" pitchFamily="2" charset="77"/>
                <a:cs typeface="Verdana" panose="020B0604030504040204" pitchFamily="34" charset="0"/>
              </a:defRPr>
            </a:lvl3pPr>
            <a:lvl4pPr marL="9525" indent="0" algn="l" defTabSz="914400" rtl="0" eaLnBrk="1" latinLnBrk="0" hangingPunct="1">
              <a:lnSpc>
                <a:spcPct val="90000"/>
              </a:lnSpc>
              <a:spcBef>
                <a:spcPts val="0"/>
              </a:spcBef>
              <a:spcAft>
                <a:spcPts val="1200"/>
              </a:spcAft>
              <a:buClr>
                <a:schemeClr val="accent1"/>
              </a:buClr>
              <a:buFont typeface="System Font Regular"/>
              <a:buNone/>
              <a:tabLst/>
              <a:defRPr sz="2400" kern="1200">
                <a:solidFill>
                  <a:schemeClr val="accent1"/>
                </a:solidFill>
                <a:latin typeface="Sherman Sans Book" pitchFamily="2" charset="77"/>
                <a:ea typeface="Sherman Sans Book" pitchFamily="2" charset="77"/>
                <a:cs typeface="Verdana" panose="020B0604030504040204" pitchFamily="34" charset="0"/>
              </a:defRPr>
            </a:lvl4pPr>
            <a:lvl5pPr marL="9525" indent="0" algn="l" defTabSz="914400" rtl="0" eaLnBrk="1" latinLnBrk="0" hangingPunct="1">
              <a:lnSpc>
                <a:spcPct val="90000"/>
              </a:lnSpc>
              <a:spcBef>
                <a:spcPts val="0"/>
              </a:spcBef>
              <a:spcAft>
                <a:spcPts val="1200"/>
              </a:spcAft>
              <a:buClrTx/>
              <a:buFont typeface="Arial" panose="020B0604020202020204" pitchFamily="34" charset="0"/>
              <a:buNone/>
              <a:tabLst/>
              <a:defRPr sz="2400" kern="1200">
                <a:solidFill>
                  <a:schemeClr val="accent1"/>
                </a:solidFill>
                <a:latin typeface="Sherman Sans Book" pitchFamily="2" charset="77"/>
                <a:ea typeface="Sherman Sans Book" pitchFamily="2" charset="77"/>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chemeClr val="tx1"/>
                </a:solidFill>
                <a:latin typeface="+mn-lt"/>
              </a:rPr>
              <a:t>Calculate tip percent based on </a:t>
            </a:r>
            <a:r>
              <a:rPr lang="en-US" sz="2200" dirty="0" err="1">
                <a:solidFill>
                  <a:schemeClr val="tx1"/>
                </a:solidFill>
                <a:latin typeface="+mn-lt"/>
              </a:rPr>
              <a:t>tip_amount</a:t>
            </a:r>
            <a:r>
              <a:rPr lang="en-US" sz="2200" dirty="0">
                <a:solidFill>
                  <a:schemeClr val="tx1"/>
                </a:solidFill>
                <a:latin typeface="+mn-lt"/>
              </a:rPr>
              <a:t> and </a:t>
            </a:r>
            <a:r>
              <a:rPr lang="en-US" sz="2200" dirty="0" err="1">
                <a:solidFill>
                  <a:schemeClr val="tx1"/>
                </a:solidFill>
                <a:latin typeface="+mn-lt"/>
              </a:rPr>
              <a:t>total_amount</a:t>
            </a:r>
            <a:r>
              <a:rPr lang="en-US" sz="2200" dirty="0">
                <a:solidFill>
                  <a:schemeClr val="tx1"/>
                </a:solidFill>
                <a:latin typeface="+mn-lt"/>
              </a:rPr>
              <a:t> and creating  new columns based on data requirements</a:t>
            </a:r>
          </a:p>
          <a:p>
            <a:endParaRPr lang="en-US" sz="2200" dirty="0">
              <a:solidFill>
                <a:schemeClr val="tx1"/>
              </a:solidFill>
              <a:latin typeface="+mn-lt"/>
            </a:endParaRPr>
          </a:p>
          <a:p>
            <a:endParaRPr lang="en-US" sz="2200" dirty="0">
              <a:solidFill>
                <a:schemeClr val="tx1"/>
              </a:solidFill>
              <a:latin typeface="+mn-lt"/>
            </a:endParaRPr>
          </a:p>
          <a:p>
            <a:endParaRPr lang="en-US" sz="2200" dirty="0">
              <a:solidFill>
                <a:schemeClr val="tx1"/>
              </a:solidFill>
              <a:latin typeface="+mn-lt"/>
            </a:endParaRPr>
          </a:p>
          <a:p>
            <a:endParaRPr lang="en-US" sz="2200" dirty="0">
              <a:solidFill>
                <a:schemeClr val="tx1"/>
              </a:solidFill>
              <a:latin typeface="+mn-lt"/>
            </a:endParaRPr>
          </a:p>
          <a:p>
            <a:r>
              <a:rPr lang="en-US" sz="2200" dirty="0">
                <a:solidFill>
                  <a:schemeClr val="tx1"/>
                </a:solidFill>
                <a:latin typeface="+mn-lt"/>
              </a:rPr>
              <a:t>Calculate trip duration in minutes and average speed</a:t>
            </a:r>
          </a:p>
          <a:p>
            <a:endParaRPr lang="en-US" sz="2200" dirty="0">
              <a:solidFill>
                <a:schemeClr val="tx1"/>
              </a:solidFill>
              <a:latin typeface="+mn-lt"/>
            </a:endParaRPr>
          </a:p>
          <a:p>
            <a:pPr marL="457200" indent="-457200">
              <a:buFont typeface="Arial" panose="020B0604020202020204" pitchFamily="34" charset="0"/>
              <a:buChar char="•"/>
            </a:pPr>
            <a:endParaRPr lang="en-US" dirty="0">
              <a:solidFill>
                <a:schemeClr val="tx1"/>
              </a:solidFill>
              <a:latin typeface="+mn-lt"/>
            </a:endParaRPr>
          </a:p>
        </p:txBody>
      </p:sp>
      <p:pic>
        <p:nvPicPr>
          <p:cNvPr id="3" name="Picture 2">
            <a:extLst>
              <a:ext uri="{FF2B5EF4-FFF2-40B4-BE49-F238E27FC236}">
                <a16:creationId xmlns:a16="http://schemas.microsoft.com/office/drawing/2014/main" id="{6FAB19E6-86D4-2585-4077-FFFF74A2AA1A}"/>
              </a:ext>
            </a:extLst>
          </p:cNvPr>
          <p:cNvPicPr>
            <a:picLocks noChangeAspect="1"/>
          </p:cNvPicPr>
          <p:nvPr/>
        </p:nvPicPr>
        <p:blipFill>
          <a:blip r:embed="rId2"/>
          <a:stretch>
            <a:fillRect/>
          </a:stretch>
        </p:blipFill>
        <p:spPr>
          <a:xfrm>
            <a:off x="967408" y="2231061"/>
            <a:ext cx="9861259" cy="1669425"/>
          </a:xfrm>
          <a:prstGeom prst="rect">
            <a:avLst/>
          </a:prstGeom>
        </p:spPr>
      </p:pic>
      <p:pic>
        <p:nvPicPr>
          <p:cNvPr id="5" name="Picture 4">
            <a:extLst>
              <a:ext uri="{FF2B5EF4-FFF2-40B4-BE49-F238E27FC236}">
                <a16:creationId xmlns:a16="http://schemas.microsoft.com/office/drawing/2014/main" id="{997B9274-3795-F9F4-10A7-93F10CB3A44E}"/>
              </a:ext>
            </a:extLst>
          </p:cNvPr>
          <p:cNvPicPr>
            <a:picLocks noChangeAspect="1"/>
          </p:cNvPicPr>
          <p:nvPr/>
        </p:nvPicPr>
        <p:blipFill>
          <a:blip r:embed="rId3"/>
          <a:stretch>
            <a:fillRect/>
          </a:stretch>
        </p:blipFill>
        <p:spPr>
          <a:xfrm>
            <a:off x="967408" y="4440859"/>
            <a:ext cx="9861259" cy="1669425"/>
          </a:xfrm>
          <a:prstGeom prst="rect">
            <a:avLst/>
          </a:prstGeom>
        </p:spPr>
      </p:pic>
    </p:spTree>
    <p:extLst>
      <p:ext uri="{BB962C8B-B14F-4D97-AF65-F5344CB8AC3E}">
        <p14:creationId xmlns:p14="http://schemas.microsoft.com/office/powerpoint/2010/main" val="2856775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98E04-8BD5-741A-01C7-4DF7879F83B3}"/>
              </a:ext>
            </a:extLst>
          </p:cNvPr>
          <p:cNvSpPr>
            <a:spLocks noGrp="1"/>
          </p:cNvSpPr>
          <p:nvPr>
            <p:ph type="title"/>
          </p:nvPr>
        </p:nvSpPr>
        <p:spPr/>
        <p:txBody>
          <a:bodyPr>
            <a:normAutofit/>
          </a:bodyPr>
          <a:lstStyle/>
          <a:p>
            <a:r>
              <a:rPr lang="en-US" b="1" dirty="0">
                <a:latin typeface="+mn-lt"/>
              </a:rPr>
              <a:t>Data Cleaning: </a:t>
            </a:r>
          </a:p>
        </p:txBody>
      </p:sp>
      <p:sp>
        <p:nvSpPr>
          <p:cNvPr id="7" name="Content Placeholder 2">
            <a:extLst>
              <a:ext uri="{FF2B5EF4-FFF2-40B4-BE49-F238E27FC236}">
                <a16:creationId xmlns:a16="http://schemas.microsoft.com/office/drawing/2014/main" id="{31583D6D-0D62-D317-0C7D-220125244F84}"/>
              </a:ext>
            </a:extLst>
          </p:cNvPr>
          <p:cNvSpPr txBox="1">
            <a:spLocks/>
          </p:cNvSpPr>
          <p:nvPr/>
        </p:nvSpPr>
        <p:spPr>
          <a:xfrm>
            <a:off x="957794" y="1405562"/>
            <a:ext cx="10700806" cy="4355042"/>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3200" kern="1200">
                <a:solidFill>
                  <a:schemeClr val="accent1"/>
                </a:solidFill>
                <a:latin typeface="Sherman Sans Book" pitchFamily="2" charset="77"/>
                <a:ea typeface="Sherman Sans Book" pitchFamily="2" charset="77"/>
                <a:cs typeface="Verdana" panose="020B0604030504040204" pitchFamily="34" charset="0"/>
              </a:defRPr>
            </a:lvl1pPr>
            <a:lvl2pPr marL="9525" indent="0" algn="l" defTabSz="914400" rtl="0" eaLnBrk="1" latinLnBrk="0" hangingPunct="1">
              <a:lnSpc>
                <a:spcPct val="90000"/>
              </a:lnSpc>
              <a:spcBef>
                <a:spcPts val="0"/>
              </a:spcBef>
              <a:spcAft>
                <a:spcPts val="1200"/>
              </a:spcAft>
              <a:buClr>
                <a:schemeClr val="tx2"/>
              </a:buClr>
              <a:buFont typeface="System Font Regular"/>
              <a:buNone/>
              <a:tabLst/>
              <a:defRPr sz="2800" kern="1200">
                <a:solidFill>
                  <a:schemeClr val="accent1"/>
                </a:solidFill>
                <a:latin typeface="Sherman Sans Book" pitchFamily="2" charset="77"/>
                <a:ea typeface="Sherman Sans Book" pitchFamily="2" charset="77"/>
                <a:cs typeface="Verdana" panose="020B0604030504040204" pitchFamily="34" charset="0"/>
              </a:defRPr>
            </a:lvl2pPr>
            <a:lvl3pPr marL="9525" indent="0" algn="l" defTabSz="914400" rtl="0" eaLnBrk="1" latinLnBrk="0" hangingPunct="1">
              <a:lnSpc>
                <a:spcPct val="90000"/>
              </a:lnSpc>
              <a:spcBef>
                <a:spcPts val="0"/>
              </a:spcBef>
              <a:spcAft>
                <a:spcPts val="1200"/>
              </a:spcAft>
              <a:buClr>
                <a:schemeClr val="accent1"/>
              </a:buClr>
              <a:buFont typeface="Wingdings" pitchFamily="2" charset="2"/>
              <a:buNone/>
              <a:tabLst/>
              <a:defRPr sz="2800" kern="1200">
                <a:solidFill>
                  <a:schemeClr val="accent1"/>
                </a:solidFill>
                <a:latin typeface="Sherman Sans Book" pitchFamily="2" charset="77"/>
                <a:ea typeface="Sherman Sans Book" pitchFamily="2" charset="77"/>
                <a:cs typeface="Verdana" panose="020B0604030504040204" pitchFamily="34" charset="0"/>
              </a:defRPr>
            </a:lvl3pPr>
            <a:lvl4pPr marL="9525" indent="0" algn="l" defTabSz="914400" rtl="0" eaLnBrk="1" latinLnBrk="0" hangingPunct="1">
              <a:lnSpc>
                <a:spcPct val="90000"/>
              </a:lnSpc>
              <a:spcBef>
                <a:spcPts val="0"/>
              </a:spcBef>
              <a:spcAft>
                <a:spcPts val="1200"/>
              </a:spcAft>
              <a:buClr>
                <a:schemeClr val="accent1"/>
              </a:buClr>
              <a:buFont typeface="System Font Regular"/>
              <a:buNone/>
              <a:tabLst/>
              <a:defRPr sz="2400" kern="1200">
                <a:solidFill>
                  <a:schemeClr val="accent1"/>
                </a:solidFill>
                <a:latin typeface="Sherman Sans Book" pitchFamily="2" charset="77"/>
                <a:ea typeface="Sherman Sans Book" pitchFamily="2" charset="77"/>
                <a:cs typeface="Verdana" panose="020B0604030504040204" pitchFamily="34" charset="0"/>
              </a:defRPr>
            </a:lvl4pPr>
            <a:lvl5pPr marL="9525" indent="0" algn="l" defTabSz="914400" rtl="0" eaLnBrk="1" latinLnBrk="0" hangingPunct="1">
              <a:lnSpc>
                <a:spcPct val="90000"/>
              </a:lnSpc>
              <a:spcBef>
                <a:spcPts val="0"/>
              </a:spcBef>
              <a:spcAft>
                <a:spcPts val="1200"/>
              </a:spcAft>
              <a:buClrTx/>
              <a:buFont typeface="Arial" panose="020B0604020202020204" pitchFamily="34" charset="0"/>
              <a:buNone/>
              <a:tabLst/>
              <a:defRPr sz="2400" kern="1200">
                <a:solidFill>
                  <a:schemeClr val="accent1"/>
                </a:solidFill>
                <a:latin typeface="Sherman Sans Book" pitchFamily="2" charset="77"/>
                <a:ea typeface="Sherman Sans Book" pitchFamily="2" charset="77"/>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chemeClr val="tx1"/>
                </a:solidFill>
              </a:rPr>
              <a:t>Merging the green taxi dataset with the taxi zone dataset on the drop off location to find the congestion surge.  </a:t>
            </a:r>
          </a:p>
          <a:p>
            <a:endParaRPr lang="en-US" sz="2200" dirty="0"/>
          </a:p>
          <a:p>
            <a:endParaRPr lang="en-US" sz="2200" dirty="0"/>
          </a:p>
          <a:p>
            <a:endParaRPr lang="en-US" sz="2200" dirty="0"/>
          </a:p>
          <a:p>
            <a:endParaRPr lang="en-US" sz="2200" dirty="0"/>
          </a:p>
          <a:p>
            <a:endParaRPr lang="en-US" sz="2200" dirty="0"/>
          </a:p>
          <a:p>
            <a:pPr marL="457200" indent="-457200">
              <a:buFont typeface="Arial" panose="020B0604020202020204" pitchFamily="34" charset="0"/>
              <a:buChar char="•"/>
            </a:pPr>
            <a:endParaRPr lang="en-US" dirty="0"/>
          </a:p>
        </p:txBody>
      </p:sp>
      <p:pic>
        <p:nvPicPr>
          <p:cNvPr id="4" name="Content Placeholder 3">
            <a:extLst>
              <a:ext uri="{FF2B5EF4-FFF2-40B4-BE49-F238E27FC236}">
                <a16:creationId xmlns:a16="http://schemas.microsoft.com/office/drawing/2014/main" id="{637B7CA3-13B0-7F8D-7D65-D1515DAE32C4}"/>
              </a:ext>
            </a:extLst>
          </p:cNvPr>
          <p:cNvPicPr>
            <a:picLocks noGrp="1" noChangeAspect="1"/>
          </p:cNvPicPr>
          <p:nvPr>
            <p:ph idx="1"/>
          </p:nvPr>
        </p:nvPicPr>
        <p:blipFill>
          <a:blip r:embed="rId2"/>
          <a:stretch>
            <a:fillRect/>
          </a:stretch>
        </p:blipFill>
        <p:spPr>
          <a:xfrm>
            <a:off x="1015999" y="2543175"/>
            <a:ext cx="10218207" cy="3414713"/>
          </a:xfrm>
          <a:prstGeom prst="rect">
            <a:avLst/>
          </a:prstGeom>
        </p:spPr>
      </p:pic>
    </p:spTree>
    <p:extLst>
      <p:ext uri="{BB962C8B-B14F-4D97-AF65-F5344CB8AC3E}">
        <p14:creationId xmlns:p14="http://schemas.microsoft.com/office/powerpoint/2010/main" val="3254515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6419E-D2EB-2FEF-687C-9A2740F645E6}"/>
              </a:ext>
            </a:extLst>
          </p:cNvPr>
          <p:cNvSpPr>
            <a:spLocks noGrp="1"/>
          </p:cNvSpPr>
          <p:nvPr>
            <p:ph type="title"/>
          </p:nvPr>
        </p:nvSpPr>
        <p:spPr>
          <a:xfrm>
            <a:off x="1540274" y="2477314"/>
            <a:ext cx="10515600" cy="1363663"/>
          </a:xfrm>
        </p:spPr>
        <p:txBody>
          <a:bodyPr/>
          <a:lstStyle/>
          <a:p>
            <a:r>
              <a:rPr lang="en-US" b="1" dirty="0">
                <a:latin typeface="+mn-lt"/>
              </a:rPr>
              <a:t>Exploratory Data Analysis</a:t>
            </a:r>
          </a:p>
        </p:txBody>
      </p:sp>
    </p:spTree>
    <p:extLst>
      <p:ext uri="{BB962C8B-B14F-4D97-AF65-F5344CB8AC3E}">
        <p14:creationId xmlns:p14="http://schemas.microsoft.com/office/powerpoint/2010/main" val="2167623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9FA0B-F93B-35ED-A81A-0AA8BFBF3072}"/>
              </a:ext>
            </a:extLst>
          </p:cNvPr>
          <p:cNvSpPr>
            <a:spLocks noGrp="1"/>
          </p:cNvSpPr>
          <p:nvPr>
            <p:ph type="title"/>
          </p:nvPr>
        </p:nvSpPr>
        <p:spPr>
          <a:xfrm>
            <a:off x="531496" y="541867"/>
            <a:ext cx="10617834" cy="968401"/>
          </a:xfrm>
        </p:spPr>
        <p:txBody>
          <a:bodyPr>
            <a:noAutofit/>
          </a:bodyPr>
          <a:lstStyle/>
          <a:p>
            <a:r>
              <a:rPr lang="en-US" b="1" dirty="0">
                <a:latin typeface="+mn-lt"/>
              </a:rPr>
              <a:t>Analysis :</a:t>
            </a:r>
            <a:br>
              <a:rPr lang="en-US" b="1" dirty="0">
                <a:latin typeface="+mn-lt"/>
              </a:rPr>
            </a:br>
            <a:endParaRPr lang="en-US" b="1" dirty="0">
              <a:latin typeface="+mn-lt"/>
            </a:endParaRPr>
          </a:p>
        </p:txBody>
      </p:sp>
      <p:sp>
        <p:nvSpPr>
          <p:cNvPr id="3" name="Content Placeholder 2">
            <a:extLst>
              <a:ext uri="{FF2B5EF4-FFF2-40B4-BE49-F238E27FC236}">
                <a16:creationId xmlns:a16="http://schemas.microsoft.com/office/drawing/2014/main" id="{6FFAD323-5D03-E067-EF2E-D78C549624F3}"/>
              </a:ext>
            </a:extLst>
          </p:cNvPr>
          <p:cNvSpPr>
            <a:spLocks noGrp="1"/>
          </p:cNvSpPr>
          <p:nvPr>
            <p:ph idx="1"/>
          </p:nvPr>
        </p:nvSpPr>
        <p:spPr>
          <a:xfrm>
            <a:off x="633730" y="1020417"/>
            <a:ext cx="10413366" cy="5156546"/>
          </a:xfrm>
        </p:spPr>
        <p:txBody>
          <a:bodyPr>
            <a:normAutofit/>
          </a:bodyPr>
          <a:lstStyle/>
          <a:p>
            <a:endParaRPr lang="en-US" sz="2200" dirty="0"/>
          </a:p>
          <a:p>
            <a:r>
              <a:rPr lang="en-US" sz="1800" dirty="0"/>
              <a:t>Distribution of data:</a:t>
            </a:r>
          </a:p>
          <a:p>
            <a:r>
              <a:rPr lang="en-US" sz="1800" dirty="0" err="1"/>
              <a:t>passenger_count</a:t>
            </a:r>
            <a:r>
              <a:rPr lang="en-US" sz="1800" dirty="0"/>
              <a:t> : Right skewed </a:t>
            </a:r>
          </a:p>
          <a:p>
            <a:r>
              <a:rPr lang="en-US" sz="1800" dirty="0" err="1"/>
              <a:t>trip_distance</a:t>
            </a:r>
            <a:r>
              <a:rPr lang="en-US" sz="1800" dirty="0"/>
              <a:t> : Right skewed</a:t>
            </a:r>
          </a:p>
        </p:txBody>
      </p:sp>
      <p:pic>
        <p:nvPicPr>
          <p:cNvPr id="4" name="Picture 3">
            <a:extLst>
              <a:ext uri="{FF2B5EF4-FFF2-40B4-BE49-F238E27FC236}">
                <a16:creationId xmlns:a16="http://schemas.microsoft.com/office/drawing/2014/main" id="{0BAB7390-E65A-7B5F-3BD8-562497B5DBB2}"/>
              </a:ext>
            </a:extLst>
          </p:cNvPr>
          <p:cNvPicPr>
            <a:picLocks noChangeAspect="1"/>
          </p:cNvPicPr>
          <p:nvPr/>
        </p:nvPicPr>
        <p:blipFill>
          <a:blip r:embed="rId3"/>
          <a:stretch>
            <a:fillRect/>
          </a:stretch>
        </p:blipFill>
        <p:spPr>
          <a:xfrm>
            <a:off x="714058" y="2536879"/>
            <a:ext cx="5177706" cy="3640084"/>
          </a:xfrm>
          <a:prstGeom prst="rect">
            <a:avLst/>
          </a:prstGeom>
        </p:spPr>
      </p:pic>
      <p:pic>
        <p:nvPicPr>
          <p:cNvPr id="5" name="Picture 4">
            <a:extLst>
              <a:ext uri="{FF2B5EF4-FFF2-40B4-BE49-F238E27FC236}">
                <a16:creationId xmlns:a16="http://schemas.microsoft.com/office/drawing/2014/main" id="{51C3D6AF-68D5-8DA0-E144-30E70C6A33EA}"/>
              </a:ext>
            </a:extLst>
          </p:cNvPr>
          <p:cNvPicPr>
            <a:picLocks noChangeAspect="1"/>
          </p:cNvPicPr>
          <p:nvPr/>
        </p:nvPicPr>
        <p:blipFill>
          <a:blip r:embed="rId4"/>
          <a:stretch>
            <a:fillRect/>
          </a:stretch>
        </p:blipFill>
        <p:spPr>
          <a:xfrm>
            <a:off x="6708458" y="2536879"/>
            <a:ext cx="4849812" cy="3640084"/>
          </a:xfrm>
          <a:prstGeom prst="rect">
            <a:avLst/>
          </a:prstGeom>
        </p:spPr>
      </p:pic>
    </p:spTree>
    <p:extLst>
      <p:ext uri="{BB962C8B-B14F-4D97-AF65-F5344CB8AC3E}">
        <p14:creationId xmlns:p14="http://schemas.microsoft.com/office/powerpoint/2010/main" val="398773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18168B0-51B5-5C47-5592-EF52D6EBB21D}"/>
              </a:ext>
            </a:extLst>
          </p:cNvPr>
          <p:cNvPicPr>
            <a:picLocks noGrp="1" noChangeAspect="1"/>
          </p:cNvPicPr>
          <p:nvPr>
            <p:ph idx="1"/>
          </p:nvPr>
        </p:nvPicPr>
        <p:blipFill>
          <a:blip r:embed="rId2"/>
          <a:stretch>
            <a:fillRect/>
          </a:stretch>
        </p:blipFill>
        <p:spPr>
          <a:xfrm>
            <a:off x="838200" y="3002357"/>
            <a:ext cx="4291013" cy="3218260"/>
          </a:xfrm>
          <a:prstGeom prst="rect">
            <a:avLst/>
          </a:prstGeom>
        </p:spPr>
      </p:pic>
      <p:pic>
        <p:nvPicPr>
          <p:cNvPr id="5" name="Picture 4">
            <a:extLst>
              <a:ext uri="{FF2B5EF4-FFF2-40B4-BE49-F238E27FC236}">
                <a16:creationId xmlns:a16="http://schemas.microsoft.com/office/drawing/2014/main" id="{94E8E39C-B9A6-A47B-99BE-CECB7C60F598}"/>
              </a:ext>
            </a:extLst>
          </p:cNvPr>
          <p:cNvPicPr>
            <a:picLocks noChangeAspect="1"/>
          </p:cNvPicPr>
          <p:nvPr/>
        </p:nvPicPr>
        <p:blipFill>
          <a:blip r:embed="rId3"/>
          <a:stretch>
            <a:fillRect/>
          </a:stretch>
        </p:blipFill>
        <p:spPr>
          <a:xfrm>
            <a:off x="6500812" y="2904888"/>
            <a:ext cx="4557713" cy="3355123"/>
          </a:xfrm>
          <a:prstGeom prst="rect">
            <a:avLst/>
          </a:prstGeom>
        </p:spPr>
      </p:pic>
      <p:sp>
        <p:nvSpPr>
          <p:cNvPr id="3" name="TextBox 2">
            <a:extLst>
              <a:ext uri="{FF2B5EF4-FFF2-40B4-BE49-F238E27FC236}">
                <a16:creationId xmlns:a16="http://schemas.microsoft.com/office/drawing/2014/main" id="{89A28479-872E-859B-D741-5A0DB4DD4D60}"/>
              </a:ext>
            </a:extLst>
          </p:cNvPr>
          <p:cNvSpPr txBox="1"/>
          <p:nvPr/>
        </p:nvSpPr>
        <p:spPr>
          <a:xfrm>
            <a:off x="838200" y="1683026"/>
            <a:ext cx="10333383" cy="646331"/>
          </a:xfrm>
          <a:prstGeom prst="rect">
            <a:avLst/>
          </a:prstGeom>
          <a:noFill/>
        </p:spPr>
        <p:txBody>
          <a:bodyPr wrap="square" rtlCol="0">
            <a:spAutoFit/>
          </a:bodyPr>
          <a:lstStyle/>
          <a:p>
            <a:r>
              <a:rPr lang="en-US" sz="1800" dirty="0" err="1"/>
              <a:t>tip_amount</a:t>
            </a:r>
            <a:r>
              <a:rPr lang="en-US" dirty="0"/>
              <a:t> : Normal distributed</a:t>
            </a:r>
            <a:endParaRPr lang="en-US" sz="1800" dirty="0"/>
          </a:p>
          <a:p>
            <a:r>
              <a:rPr lang="en-US" sz="1800" dirty="0" err="1"/>
              <a:t>total_amount</a:t>
            </a:r>
            <a:r>
              <a:rPr lang="en-US" sz="1800" dirty="0"/>
              <a:t> : Right skewed</a:t>
            </a:r>
            <a:endParaRPr lang="en-US" dirty="0"/>
          </a:p>
        </p:txBody>
      </p:sp>
    </p:spTree>
    <p:extLst>
      <p:ext uri="{BB962C8B-B14F-4D97-AF65-F5344CB8AC3E}">
        <p14:creationId xmlns:p14="http://schemas.microsoft.com/office/powerpoint/2010/main" val="628576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789E8-13A1-7B88-4BAB-79B7E848144D}"/>
              </a:ext>
            </a:extLst>
          </p:cNvPr>
          <p:cNvSpPr>
            <a:spLocks noGrp="1"/>
          </p:cNvSpPr>
          <p:nvPr>
            <p:ph type="title"/>
          </p:nvPr>
        </p:nvSpPr>
        <p:spPr>
          <a:xfrm>
            <a:off x="541338" y="365125"/>
            <a:ext cx="10515600" cy="1325563"/>
          </a:xfrm>
        </p:spPr>
        <p:txBody>
          <a:bodyPr/>
          <a:lstStyle/>
          <a:p>
            <a:r>
              <a:rPr lang="en-US" b="1" dirty="0">
                <a:latin typeface="+mn-lt"/>
              </a:rPr>
              <a:t>Trip distance vs number of rides:</a:t>
            </a:r>
          </a:p>
        </p:txBody>
      </p:sp>
      <p:pic>
        <p:nvPicPr>
          <p:cNvPr id="5" name="Content Placeholder 4">
            <a:extLst>
              <a:ext uri="{FF2B5EF4-FFF2-40B4-BE49-F238E27FC236}">
                <a16:creationId xmlns:a16="http://schemas.microsoft.com/office/drawing/2014/main" id="{1052CF54-C1C7-E5AD-F396-5E55FBEE13BF}"/>
              </a:ext>
            </a:extLst>
          </p:cNvPr>
          <p:cNvPicPr>
            <a:picLocks noGrp="1" noChangeAspect="1"/>
          </p:cNvPicPr>
          <p:nvPr>
            <p:ph idx="1"/>
          </p:nvPr>
        </p:nvPicPr>
        <p:blipFill>
          <a:blip r:embed="rId2"/>
          <a:stretch>
            <a:fillRect/>
          </a:stretch>
        </p:blipFill>
        <p:spPr>
          <a:xfrm>
            <a:off x="5656262" y="1690688"/>
            <a:ext cx="5994400" cy="4292600"/>
          </a:xfrm>
          <a:prstGeom prst="rect">
            <a:avLst/>
          </a:prstGeom>
        </p:spPr>
      </p:pic>
      <p:sp>
        <p:nvSpPr>
          <p:cNvPr id="3" name="TextBox 2">
            <a:extLst>
              <a:ext uri="{FF2B5EF4-FFF2-40B4-BE49-F238E27FC236}">
                <a16:creationId xmlns:a16="http://schemas.microsoft.com/office/drawing/2014/main" id="{702A46DE-ACB3-2FBB-5985-E364AA0260A3}"/>
              </a:ext>
            </a:extLst>
          </p:cNvPr>
          <p:cNvSpPr txBox="1"/>
          <p:nvPr/>
        </p:nvSpPr>
        <p:spPr>
          <a:xfrm>
            <a:off x="541338" y="1815922"/>
            <a:ext cx="4905305" cy="1200329"/>
          </a:xfrm>
          <a:prstGeom prst="rect">
            <a:avLst/>
          </a:prstGeom>
          <a:noFill/>
        </p:spPr>
        <p:txBody>
          <a:bodyPr wrap="square" rtlCol="0">
            <a:spAutoFit/>
          </a:bodyPr>
          <a:lstStyle/>
          <a:p>
            <a:pPr marL="285750" indent="-285750" algn="just">
              <a:buFont typeface="Wingdings" pitchFamily="2" charset="2"/>
              <a:buChar char="§"/>
            </a:pPr>
            <a:r>
              <a:rPr lang="en-US" dirty="0"/>
              <a:t>Plotting the graph for trip distance vs number of rides. </a:t>
            </a:r>
          </a:p>
          <a:p>
            <a:pPr marL="285750" indent="-285750" algn="just">
              <a:buFont typeface="Wingdings" pitchFamily="2" charset="2"/>
              <a:buChar char="§"/>
            </a:pPr>
            <a:r>
              <a:rPr lang="en-US" dirty="0"/>
              <a:t>Most of the rides are happening within 1-2 miles of range </a:t>
            </a:r>
          </a:p>
        </p:txBody>
      </p:sp>
    </p:spTree>
    <p:extLst>
      <p:ext uri="{BB962C8B-B14F-4D97-AF65-F5344CB8AC3E}">
        <p14:creationId xmlns:p14="http://schemas.microsoft.com/office/powerpoint/2010/main" val="245312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p:txBody>
          <a:bodyPr>
            <a:normAutofit/>
          </a:bodyPr>
          <a:lstStyle/>
          <a:p>
            <a:r>
              <a:rPr lang="en-US"/>
              <a:t>Outline</a:t>
            </a:r>
          </a:p>
        </p:txBody>
      </p:sp>
      <p:sp>
        <p:nvSpPr>
          <p:cNvPr id="6" name="Content Placeholder 5">
            <a:extLst>
              <a:ext uri="{FF2B5EF4-FFF2-40B4-BE49-F238E27FC236}">
                <a16:creationId xmlns:a16="http://schemas.microsoft.com/office/drawing/2014/main" id="{2693BC37-4347-E14F-1771-4E2A870612F8}"/>
              </a:ext>
            </a:extLst>
          </p:cNvPr>
          <p:cNvSpPr>
            <a:spLocks noGrp="1"/>
          </p:cNvSpPr>
          <p:nvPr>
            <p:ph idx="1"/>
          </p:nvPr>
        </p:nvSpPr>
        <p:spPr>
          <a:xfrm>
            <a:off x="838200" y="1569954"/>
            <a:ext cx="10515600" cy="4351338"/>
          </a:xfrm>
        </p:spPr>
        <p:txBody>
          <a:bodyPr vert="horz" lIns="0" tIns="45720" rIns="0" bIns="45720" rtlCol="0" anchor="t">
            <a:normAutofit/>
          </a:bodyPr>
          <a:lstStyle/>
          <a:p>
            <a:pPr marL="342900" indent="-342900">
              <a:buFont typeface="Arial" panose="020B0604020202020204" pitchFamily="34" charset="0"/>
              <a:buChar char="•"/>
            </a:pPr>
            <a:r>
              <a:rPr lang="en-US" sz="2200" dirty="0"/>
              <a:t>Project Overview</a:t>
            </a:r>
          </a:p>
          <a:p>
            <a:pPr marL="342900" indent="-342900">
              <a:buFont typeface="Arial" panose="020B0604020202020204" pitchFamily="34" charset="0"/>
              <a:buChar char="•"/>
            </a:pPr>
            <a:r>
              <a:rPr lang="en-US" sz="2200" dirty="0"/>
              <a:t>Analysis Approach</a:t>
            </a:r>
          </a:p>
          <a:p>
            <a:pPr marL="342900" indent="-342900">
              <a:buFont typeface="Arial" panose="020B0604020202020204" pitchFamily="34" charset="0"/>
              <a:buChar char="•"/>
            </a:pPr>
            <a:r>
              <a:rPr lang="en-US" sz="2200" dirty="0"/>
              <a:t>Dataset</a:t>
            </a:r>
          </a:p>
          <a:p>
            <a:pPr marL="342900" indent="-342900">
              <a:buFont typeface="Arial" panose="020B0604020202020204" pitchFamily="34" charset="0"/>
              <a:buChar char="•"/>
            </a:pPr>
            <a:r>
              <a:rPr lang="en-US" sz="2200" dirty="0"/>
              <a:t>Dataset description</a:t>
            </a:r>
          </a:p>
          <a:p>
            <a:pPr marL="342900" indent="-342900">
              <a:buFont typeface="Arial" panose="020B0604020202020204" pitchFamily="34" charset="0"/>
              <a:buChar char="•"/>
            </a:pPr>
            <a:r>
              <a:rPr lang="en-US" sz="2200" dirty="0"/>
              <a:t>Data Cleaning</a:t>
            </a:r>
          </a:p>
          <a:p>
            <a:pPr marL="342900" indent="-342900">
              <a:buFont typeface="Arial" panose="020B0604020202020204" pitchFamily="34" charset="0"/>
              <a:buChar char="•"/>
            </a:pPr>
            <a:r>
              <a:rPr lang="en-US" sz="2200" dirty="0"/>
              <a:t>QUESTIONS </a:t>
            </a:r>
          </a:p>
          <a:p>
            <a:pPr marL="342900" indent="-342900">
              <a:buFont typeface="Arial" panose="020B0604020202020204" pitchFamily="34" charset="0"/>
              <a:buChar char="•"/>
            </a:pPr>
            <a:r>
              <a:rPr lang="en-US" sz="2200" b="0" dirty="0"/>
              <a:t>Exploratory Data Analysis </a:t>
            </a:r>
            <a:endParaRPr lang="en-US" sz="2200" dirty="0"/>
          </a:p>
          <a:p>
            <a:pPr marL="342900" indent="-342900">
              <a:buFont typeface="Arial" panose="020B0604020202020204" pitchFamily="34" charset="0"/>
              <a:buChar char="•"/>
            </a:pPr>
            <a:r>
              <a:rPr lang="en-US" sz="2200" dirty="0"/>
              <a:t>Conclusion</a:t>
            </a:r>
          </a:p>
          <a:p>
            <a:endParaRPr lang="en-US" sz="2200" dirty="0"/>
          </a:p>
          <a:p>
            <a:pPr marL="457200" indent="-457200">
              <a:buChar char="•"/>
            </a:pPr>
            <a:endParaRPr lang="en-US" dirty="0"/>
          </a:p>
        </p:txBody>
      </p:sp>
    </p:spTree>
    <p:extLst>
      <p:ext uri="{BB962C8B-B14F-4D97-AF65-F5344CB8AC3E}">
        <p14:creationId xmlns:p14="http://schemas.microsoft.com/office/powerpoint/2010/main" val="119545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BDD75-28FF-C8EA-1E1E-DAB763F09D29}"/>
              </a:ext>
            </a:extLst>
          </p:cNvPr>
          <p:cNvSpPr>
            <a:spLocks noGrp="1"/>
          </p:cNvSpPr>
          <p:nvPr>
            <p:ph type="title"/>
          </p:nvPr>
        </p:nvSpPr>
        <p:spPr/>
        <p:txBody>
          <a:bodyPr/>
          <a:lstStyle/>
          <a:p>
            <a:r>
              <a:rPr lang="en-US" b="1" dirty="0">
                <a:latin typeface="+mn-lt"/>
              </a:rPr>
              <a:t>Hours vs number of rides:</a:t>
            </a:r>
          </a:p>
        </p:txBody>
      </p:sp>
      <p:pic>
        <p:nvPicPr>
          <p:cNvPr id="4" name="Picture 3">
            <a:extLst>
              <a:ext uri="{FF2B5EF4-FFF2-40B4-BE49-F238E27FC236}">
                <a16:creationId xmlns:a16="http://schemas.microsoft.com/office/drawing/2014/main" id="{981A59C1-7813-E542-2AD6-78B8EF996024}"/>
              </a:ext>
            </a:extLst>
          </p:cNvPr>
          <p:cNvPicPr>
            <a:picLocks noChangeAspect="1"/>
          </p:cNvPicPr>
          <p:nvPr/>
        </p:nvPicPr>
        <p:blipFill>
          <a:blip r:embed="rId2"/>
          <a:stretch>
            <a:fillRect/>
          </a:stretch>
        </p:blipFill>
        <p:spPr>
          <a:xfrm>
            <a:off x="5029200" y="2106169"/>
            <a:ext cx="6324600" cy="4070794"/>
          </a:xfrm>
          <a:prstGeom prst="rect">
            <a:avLst/>
          </a:prstGeom>
        </p:spPr>
      </p:pic>
      <p:sp>
        <p:nvSpPr>
          <p:cNvPr id="7" name="TextBox 6">
            <a:extLst>
              <a:ext uri="{FF2B5EF4-FFF2-40B4-BE49-F238E27FC236}">
                <a16:creationId xmlns:a16="http://schemas.microsoft.com/office/drawing/2014/main" id="{5C2AB90A-00C9-2CEB-B536-1FC4C3B0897E}"/>
              </a:ext>
            </a:extLst>
          </p:cNvPr>
          <p:cNvSpPr txBox="1"/>
          <p:nvPr/>
        </p:nvSpPr>
        <p:spPr>
          <a:xfrm>
            <a:off x="1073427" y="3429000"/>
            <a:ext cx="3816626" cy="1200329"/>
          </a:xfrm>
          <a:prstGeom prst="rect">
            <a:avLst/>
          </a:prstGeom>
          <a:noFill/>
        </p:spPr>
        <p:txBody>
          <a:bodyPr wrap="square" rtlCol="0">
            <a:spAutoFit/>
          </a:bodyPr>
          <a:lstStyle/>
          <a:p>
            <a:pPr marL="285750" indent="-285750">
              <a:buFont typeface="Wingdings" pitchFamily="2" charset="2"/>
              <a:buChar char="§"/>
            </a:pPr>
            <a:r>
              <a:rPr lang="en-US" dirty="0"/>
              <a:t>Plotting the graph for hour vs rides.</a:t>
            </a:r>
          </a:p>
          <a:p>
            <a:pPr marL="285750" indent="-285750">
              <a:buFont typeface="Wingdings" pitchFamily="2" charset="2"/>
              <a:buChar char="§"/>
            </a:pPr>
            <a:r>
              <a:rPr lang="en-US" dirty="0"/>
              <a:t>Most of the rides are happening between the afternoon to evening (</a:t>
            </a:r>
            <a:r>
              <a:rPr lang="en-US" dirty="0" err="1"/>
              <a:t>i.e</a:t>
            </a:r>
            <a:r>
              <a:rPr lang="en-US" dirty="0"/>
              <a:t> 15-20).</a:t>
            </a:r>
          </a:p>
        </p:txBody>
      </p:sp>
    </p:spTree>
    <p:extLst>
      <p:ext uri="{BB962C8B-B14F-4D97-AF65-F5344CB8AC3E}">
        <p14:creationId xmlns:p14="http://schemas.microsoft.com/office/powerpoint/2010/main" val="3522480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26911-6BCF-8A3F-61C1-2C8597B135AA}"/>
              </a:ext>
            </a:extLst>
          </p:cNvPr>
          <p:cNvSpPr>
            <a:spLocks noGrp="1"/>
          </p:cNvSpPr>
          <p:nvPr>
            <p:ph type="title"/>
          </p:nvPr>
        </p:nvSpPr>
        <p:spPr>
          <a:xfrm>
            <a:off x="417707" y="444505"/>
            <a:ext cx="9885218" cy="584900"/>
          </a:xfrm>
        </p:spPr>
        <p:txBody>
          <a:bodyPr>
            <a:normAutofit fontScale="90000"/>
          </a:bodyPr>
          <a:lstStyle/>
          <a:p>
            <a:r>
              <a:rPr lang="en-US" b="1" dirty="0">
                <a:latin typeface="+mn-lt"/>
              </a:rPr>
              <a:t>Trends :</a:t>
            </a:r>
          </a:p>
        </p:txBody>
      </p:sp>
      <p:pic>
        <p:nvPicPr>
          <p:cNvPr id="5" name="Picture 4">
            <a:extLst>
              <a:ext uri="{FF2B5EF4-FFF2-40B4-BE49-F238E27FC236}">
                <a16:creationId xmlns:a16="http://schemas.microsoft.com/office/drawing/2014/main" id="{D79F92A9-1F1B-D40C-ECA1-8E1285E5375A}"/>
              </a:ext>
            </a:extLst>
          </p:cNvPr>
          <p:cNvPicPr>
            <a:picLocks noChangeAspect="1"/>
          </p:cNvPicPr>
          <p:nvPr/>
        </p:nvPicPr>
        <p:blipFill>
          <a:blip r:embed="rId2"/>
          <a:stretch>
            <a:fillRect/>
          </a:stretch>
        </p:blipFill>
        <p:spPr>
          <a:xfrm>
            <a:off x="417707" y="2286000"/>
            <a:ext cx="5506843" cy="3446906"/>
          </a:xfrm>
          <a:prstGeom prst="rect">
            <a:avLst/>
          </a:prstGeom>
        </p:spPr>
      </p:pic>
      <p:sp>
        <p:nvSpPr>
          <p:cNvPr id="7" name="TextBox 6">
            <a:extLst>
              <a:ext uri="{FF2B5EF4-FFF2-40B4-BE49-F238E27FC236}">
                <a16:creationId xmlns:a16="http://schemas.microsoft.com/office/drawing/2014/main" id="{83511004-DA4C-ACA2-D5E4-B33046313B77}"/>
              </a:ext>
            </a:extLst>
          </p:cNvPr>
          <p:cNvSpPr txBox="1"/>
          <p:nvPr/>
        </p:nvSpPr>
        <p:spPr>
          <a:xfrm>
            <a:off x="417707" y="1029405"/>
            <a:ext cx="9766464" cy="646331"/>
          </a:xfrm>
          <a:prstGeom prst="rect">
            <a:avLst/>
          </a:prstGeom>
          <a:noFill/>
        </p:spPr>
        <p:txBody>
          <a:bodyPr wrap="square" rtlCol="0">
            <a:spAutoFit/>
          </a:bodyPr>
          <a:lstStyle/>
          <a:p>
            <a:r>
              <a:rPr lang="en-US" dirty="0"/>
              <a:t>Trend of the trip distance based on hour of day  and </a:t>
            </a:r>
          </a:p>
          <a:p>
            <a:r>
              <a:rPr lang="en-US" dirty="0"/>
              <a:t>Trend of average trip distance based on days of the week.</a:t>
            </a:r>
          </a:p>
        </p:txBody>
      </p:sp>
      <p:pic>
        <p:nvPicPr>
          <p:cNvPr id="9" name="Content Placeholder 8" descr="Chart, line chart&#10;&#10;Description automatically generated">
            <a:extLst>
              <a:ext uri="{FF2B5EF4-FFF2-40B4-BE49-F238E27FC236}">
                <a16:creationId xmlns:a16="http://schemas.microsoft.com/office/drawing/2014/main" id="{8D18E1DD-39FB-0088-53B1-601F56FFBA5A}"/>
              </a:ext>
            </a:extLst>
          </p:cNvPr>
          <p:cNvPicPr>
            <a:picLocks noGrp="1" noChangeAspect="1"/>
          </p:cNvPicPr>
          <p:nvPr>
            <p:ph idx="1"/>
          </p:nvPr>
        </p:nvPicPr>
        <p:blipFill>
          <a:blip r:embed="rId3"/>
          <a:stretch>
            <a:fillRect/>
          </a:stretch>
        </p:blipFill>
        <p:spPr>
          <a:xfrm>
            <a:off x="6096000" y="2260636"/>
            <a:ext cx="5392492" cy="3446906"/>
          </a:xfrm>
        </p:spPr>
      </p:pic>
    </p:spTree>
    <p:extLst>
      <p:ext uri="{BB962C8B-B14F-4D97-AF65-F5344CB8AC3E}">
        <p14:creationId xmlns:p14="http://schemas.microsoft.com/office/powerpoint/2010/main" val="41305929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59C1E95-909B-B186-1AA2-B231D418113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749917" y="1796706"/>
            <a:ext cx="6742913"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007CEF1-1138-A93A-ED0D-61AD5C85ECD8}"/>
              </a:ext>
            </a:extLst>
          </p:cNvPr>
          <p:cNvSpPr txBox="1"/>
          <p:nvPr/>
        </p:nvSpPr>
        <p:spPr>
          <a:xfrm>
            <a:off x="861393" y="3114260"/>
            <a:ext cx="3670852" cy="1477328"/>
          </a:xfrm>
          <a:prstGeom prst="rect">
            <a:avLst/>
          </a:prstGeom>
          <a:noFill/>
        </p:spPr>
        <p:txBody>
          <a:bodyPr wrap="square" rtlCol="0">
            <a:spAutoFit/>
          </a:bodyPr>
          <a:lstStyle/>
          <a:p>
            <a:r>
              <a:rPr lang="en-US" sz="1800" dirty="0">
                <a:latin typeface="Sherman Sans Book" pitchFamily="2" charset="77"/>
                <a:cs typeface="Verdana" panose="020B0604030504040204" pitchFamily="34" charset="0"/>
              </a:rPr>
              <a:t>The percentage of the tip amount peaks on early morning after which there is a significant decrease as the hour days goes on and increase </a:t>
            </a:r>
            <a:r>
              <a:rPr lang="en-US" dirty="0">
                <a:latin typeface="Sherman Sans Book" pitchFamily="2" charset="77"/>
                <a:cs typeface="Verdana" panose="020B0604030504040204" pitchFamily="34" charset="0"/>
              </a:rPr>
              <a:t>during the mid night. </a:t>
            </a:r>
            <a:endParaRPr lang="en-US" dirty="0"/>
          </a:p>
        </p:txBody>
      </p:sp>
    </p:spTree>
    <p:extLst>
      <p:ext uri="{BB962C8B-B14F-4D97-AF65-F5344CB8AC3E}">
        <p14:creationId xmlns:p14="http://schemas.microsoft.com/office/powerpoint/2010/main" val="12577802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C1AB259-EC94-3830-A1F7-EE278B254D4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00221" y="1836668"/>
            <a:ext cx="6842562" cy="43513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A979655-5829-65C0-3E14-DB07B172D815}"/>
              </a:ext>
            </a:extLst>
          </p:cNvPr>
          <p:cNvSpPr txBox="1"/>
          <p:nvPr/>
        </p:nvSpPr>
        <p:spPr>
          <a:xfrm>
            <a:off x="671420" y="3049251"/>
            <a:ext cx="4036035" cy="1200329"/>
          </a:xfrm>
          <a:prstGeom prst="rect">
            <a:avLst/>
          </a:prstGeom>
          <a:noFill/>
        </p:spPr>
        <p:txBody>
          <a:bodyPr wrap="square" rtlCol="0">
            <a:spAutoFit/>
          </a:bodyPr>
          <a:lstStyle/>
          <a:p>
            <a:r>
              <a:rPr lang="en-US" dirty="0"/>
              <a:t>During the morning the number trips are low but in the evening the number of trips reaches it peaks, where the drivers can find the customers with easy.  </a:t>
            </a:r>
          </a:p>
        </p:txBody>
      </p:sp>
    </p:spTree>
    <p:extLst>
      <p:ext uri="{BB962C8B-B14F-4D97-AF65-F5344CB8AC3E}">
        <p14:creationId xmlns:p14="http://schemas.microsoft.com/office/powerpoint/2010/main" val="14522968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6CBFD18-5783-27F0-9F7A-EAF31F44BE9E}"/>
              </a:ext>
            </a:extLst>
          </p:cNvPr>
          <p:cNvPicPr>
            <a:picLocks noGrp="1" noChangeAspect="1"/>
          </p:cNvPicPr>
          <p:nvPr>
            <p:ph idx="1"/>
          </p:nvPr>
        </p:nvPicPr>
        <p:blipFill>
          <a:blip r:embed="rId2"/>
          <a:stretch>
            <a:fillRect/>
          </a:stretch>
        </p:blipFill>
        <p:spPr>
          <a:xfrm>
            <a:off x="4583904" y="1253331"/>
            <a:ext cx="6769896" cy="4351338"/>
          </a:xfrm>
          <a:prstGeom prst="rect">
            <a:avLst/>
          </a:prstGeom>
        </p:spPr>
      </p:pic>
      <p:sp>
        <p:nvSpPr>
          <p:cNvPr id="5" name="TextBox 4">
            <a:extLst>
              <a:ext uri="{FF2B5EF4-FFF2-40B4-BE49-F238E27FC236}">
                <a16:creationId xmlns:a16="http://schemas.microsoft.com/office/drawing/2014/main" id="{E718052A-89F1-BA2E-5AA1-3C327222EA09}"/>
              </a:ext>
            </a:extLst>
          </p:cNvPr>
          <p:cNvSpPr txBox="1"/>
          <p:nvPr/>
        </p:nvSpPr>
        <p:spPr>
          <a:xfrm>
            <a:off x="838200" y="2717337"/>
            <a:ext cx="3548270" cy="840230"/>
          </a:xfrm>
          <a:prstGeom prst="rect">
            <a:avLst/>
          </a:prstGeom>
          <a:noFill/>
        </p:spPr>
        <p:txBody>
          <a:bodyPr wrap="square" rtlCol="0">
            <a:spAutoFit/>
          </a:bodyPr>
          <a:lstStyle/>
          <a:p>
            <a:pPr>
              <a:lnSpc>
                <a:spcPct val="90000"/>
              </a:lnSpc>
              <a:spcAft>
                <a:spcPts val="1200"/>
              </a:spcAft>
              <a:buClr>
                <a:schemeClr val="tx2"/>
              </a:buClr>
            </a:pPr>
            <a:r>
              <a:rPr lang="en-US" sz="1800" dirty="0">
                <a:latin typeface="Sherman Sans Book" pitchFamily="2" charset="77"/>
                <a:cs typeface="Verdana" panose="020B0604030504040204" pitchFamily="34" charset="0"/>
              </a:rPr>
              <a:t>The percentage of the tip amount goes on decreasing as the Fare amount of the trip ride increases.</a:t>
            </a:r>
          </a:p>
        </p:txBody>
      </p:sp>
    </p:spTree>
    <p:extLst>
      <p:ext uri="{BB962C8B-B14F-4D97-AF65-F5344CB8AC3E}">
        <p14:creationId xmlns:p14="http://schemas.microsoft.com/office/powerpoint/2010/main" val="810894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F8FD4C-0009-100D-0FB5-CA7C272171EB}"/>
              </a:ext>
            </a:extLst>
          </p:cNvPr>
          <p:cNvPicPr>
            <a:picLocks noChangeAspect="1"/>
          </p:cNvPicPr>
          <p:nvPr/>
        </p:nvPicPr>
        <p:blipFill>
          <a:blip r:embed="rId2"/>
          <a:stretch>
            <a:fillRect/>
          </a:stretch>
        </p:blipFill>
        <p:spPr>
          <a:xfrm>
            <a:off x="4829175" y="1928813"/>
            <a:ext cx="6706008" cy="4248150"/>
          </a:xfrm>
          <a:prstGeom prst="rect">
            <a:avLst/>
          </a:prstGeom>
        </p:spPr>
      </p:pic>
      <p:sp>
        <p:nvSpPr>
          <p:cNvPr id="5" name="TextBox 4">
            <a:extLst>
              <a:ext uri="{FF2B5EF4-FFF2-40B4-BE49-F238E27FC236}">
                <a16:creationId xmlns:a16="http://schemas.microsoft.com/office/drawing/2014/main" id="{90C03BB3-2D60-36A5-715E-58DA474D9E4C}"/>
              </a:ext>
            </a:extLst>
          </p:cNvPr>
          <p:cNvSpPr txBox="1"/>
          <p:nvPr/>
        </p:nvSpPr>
        <p:spPr>
          <a:xfrm>
            <a:off x="484538" y="2845903"/>
            <a:ext cx="3438105" cy="1754326"/>
          </a:xfrm>
          <a:prstGeom prst="rect">
            <a:avLst/>
          </a:prstGeom>
          <a:noFill/>
        </p:spPr>
        <p:txBody>
          <a:bodyPr wrap="square" rtlCol="0">
            <a:spAutoFit/>
          </a:bodyPr>
          <a:lstStyle/>
          <a:p>
            <a:r>
              <a:rPr lang="en-US" dirty="0"/>
              <a:t>When the total amount is between 5-15$, the trip percentage has its peaks. The drivers has highest change of getting high tip percentage when the total amount is between 5-15$.</a:t>
            </a:r>
          </a:p>
        </p:txBody>
      </p:sp>
    </p:spTree>
    <p:extLst>
      <p:ext uri="{BB962C8B-B14F-4D97-AF65-F5344CB8AC3E}">
        <p14:creationId xmlns:p14="http://schemas.microsoft.com/office/powerpoint/2010/main" val="22963658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4D5B5FF-9F9D-DE7C-F868-DBDDB22BA1EE}"/>
              </a:ext>
            </a:extLst>
          </p:cNvPr>
          <p:cNvPicPr>
            <a:picLocks noGrp="1" noChangeAspect="1"/>
          </p:cNvPicPr>
          <p:nvPr>
            <p:ph idx="1"/>
          </p:nvPr>
        </p:nvPicPr>
        <p:blipFill>
          <a:blip r:embed="rId2"/>
          <a:stretch>
            <a:fillRect/>
          </a:stretch>
        </p:blipFill>
        <p:spPr>
          <a:xfrm>
            <a:off x="4695674" y="1854200"/>
            <a:ext cx="6801152" cy="4351338"/>
          </a:xfrm>
          <a:prstGeom prst="rect">
            <a:avLst/>
          </a:prstGeom>
        </p:spPr>
      </p:pic>
      <p:sp>
        <p:nvSpPr>
          <p:cNvPr id="3" name="TextBox 2">
            <a:extLst>
              <a:ext uri="{FF2B5EF4-FFF2-40B4-BE49-F238E27FC236}">
                <a16:creationId xmlns:a16="http://schemas.microsoft.com/office/drawing/2014/main" id="{8EAFE457-6E62-C249-946A-8937604E780F}"/>
              </a:ext>
            </a:extLst>
          </p:cNvPr>
          <p:cNvSpPr txBox="1"/>
          <p:nvPr/>
        </p:nvSpPr>
        <p:spPr>
          <a:xfrm>
            <a:off x="569843" y="3220278"/>
            <a:ext cx="3670853" cy="923330"/>
          </a:xfrm>
          <a:prstGeom prst="rect">
            <a:avLst/>
          </a:prstGeom>
          <a:noFill/>
        </p:spPr>
        <p:txBody>
          <a:bodyPr wrap="square" rtlCol="0">
            <a:spAutoFit/>
          </a:bodyPr>
          <a:lstStyle/>
          <a:p>
            <a:r>
              <a:rPr lang="en-US" dirty="0"/>
              <a:t>When the trip duration is between 0-5 minutes. The driver has higher chance of getting the tip percent. </a:t>
            </a:r>
          </a:p>
        </p:txBody>
      </p:sp>
    </p:spTree>
    <p:extLst>
      <p:ext uri="{BB962C8B-B14F-4D97-AF65-F5344CB8AC3E}">
        <p14:creationId xmlns:p14="http://schemas.microsoft.com/office/powerpoint/2010/main" val="14824786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EF10AA9-5A00-2D1D-8763-86D5EE3F0C04}"/>
              </a:ext>
            </a:extLst>
          </p:cNvPr>
          <p:cNvPicPr>
            <a:picLocks noGrp="1" noChangeAspect="1"/>
          </p:cNvPicPr>
          <p:nvPr>
            <p:ph idx="1"/>
          </p:nvPr>
        </p:nvPicPr>
        <p:blipFill>
          <a:blip r:embed="rId2"/>
          <a:stretch>
            <a:fillRect/>
          </a:stretch>
        </p:blipFill>
        <p:spPr>
          <a:xfrm>
            <a:off x="4636350" y="1690688"/>
            <a:ext cx="6717450" cy="4351338"/>
          </a:xfrm>
          <a:prstGeom prst="rect">
            <a:avLst/>
          </a:prstGeom>
        </p:spPr>
      </p:pic>
      <p:sp>
        <p:nvSpPr>
          <p:cNvPr id="3" name="TextBox 2">
            <a:extLst>
              <a:ext uri="{FF2B5EF4-FFF2-40B4-BE49-F238E27FC236}">
                <a16:creationId xmlns:a16="http://schemas.microsoft.com/office/drawing/2014/main" id="{5A292333-ABDF-9160-F957-7BCC24B4E3D7}"/>
              </a:ext>
            </a:extLst>
          </p:cNvPr>
          <p:cNvSpPr txBox="1"/>
          <p:nvPr/>
        </p:nvSpPr>
        <p:spPr>
          <a:xfrm>
            <a:off x="675862" y="2782669"/>
            <a:ext cx="3657600" cy="646331"/>
          </a:xfrm>
          <a:prstGeom prst="rect">
            <a:avLst/>
          </a:prstGeom>
          <a:noFill/>
        </p:spPr>
        <p:txBody>
          <a:bodyPr wrap="square" rtlCol="0">
            <a:spAutoFit/>
          </a:bodyPr>
          <a:lstStyle/>
          <a:p>
            <a:r>
              <a:rPr lang="en-US" dirty="0"/>
              <a:t>The average passenger counts is peaks at during early morning. </a:t>
            </a:r>
          </a:p>
        </p:txBody>
      </p:sp>
    </p:spTree>
    <p:extLst>
      <p:ext uri="{BB962C8B-B14F-4D97-AF65-F5344CB8AC3E}">
        <p14:creationId xmlns:p14="http://schemas.microsoft.com/office/powerpoint/2010/main" val="9012914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9EAEE-D679-A4F0-DA87-86949B325C22}"/>
              </a:ext>
            </a:extLst>
          </p:cNvPr>
          <p:cNvSpPr>
            <a:spLocks noGrp="1"/>
          </p:cNvSpPr>
          <p:nvPr>
            <p:ph idx="1"/>
          </p:nvPr>
        </p:nvSpPr>
        <p:spPr>
          <a:xfrm>
            <a:off x="970723" y="1069535"/>
            <a:ext cx="10565295" cy="424071"/>
          </a:xfrm>
        </p:spPr>
        <p:txBody>
          <a:bodyPr>
            <a:normAutofit fontScale="85000" lnSpcReduction="10000"/>
          </a:bodyPr>
          <a:lstStyle/>
          <a:p>
            <a:r>
              <a:rPr lang="en-US" sz="1800" dirty="0"/>
              <a:t>The borough that most people travel within or travel to in Green taxis is Manhattan followed by Queens, Brooklyn and Bronx.</a:t>
            </a:r>
          </a:p>
          <a:p>
            <a:endParaRPr lang="en-US" sz="1800" dirty="0"/>
          </a:p>
        </p:txBody>
      </p:sp>
      <p:pic>
        <p:nvPicPr>
          <p:cNvPr id="4" name="Picture 3">
            <a:extLst>
              <a:ext uri="{FF2B5EF4-FFF2-40B4-BE49-F238E27FC236}">
                <a16:creationId xmlns:a16="http://schemas.microsoft.com/office/drawing/2014/main" id="{A0108C1F-CFE9-9889-7F93-7D8625C4B489}"/>
              </a:ext>
            </a:extLst>
          </p:cNvPr>
          <p:cNvPicPr>
            <a:picLocks noChangeAspect="1"/>
          </p:cNvPicPr>
          <p:nvPr/>
        </p:nvPicPr>
        <p:blipFill>
          <a:blip r:embed="rId2"/>
          <a:stretch>
            <a:fillRect/>
          </a:stretch>
        </p:blipFill>
        <p:spPr>
          <a:xfrm>
            <a:off x="861391" y="1725242"/>
            <a:ext cx="10217426" cy="4489338"/>
          </a:xfrm>
          <a:prstGeom prst="rect">
            <a:avLst/>
          </a:prstGeom>
        </p:spPr>
      </p:pic>
      <p:sp>
        <p:nvSpPr>
          <p:cNvPr id="5" name="TextBox 4">
            <a:extLst>
              <a:ext uri="{FF2B5EF4-FFF2-40B4-BE49-F238E27FC236}">
                <a16:creationId xmlns:a16="http://schemas.microsoft.com/office/drawing/2014/main" id="{716B1786-E241-EB35-5C61-C1593EA60271}"/>
              </a:ext>
            </a:extLst>
          </p:cNvPr>
          <p:cNvSpPr txBox="1"/>
          <p:nvPr/>
        </p:nvSpPr>
        <p:spPr>
          <a:xfrm>
            <a:off x="1086678" y="450574"/>
            <a:ext cx="6372642" cy="830997"/>
          </a:xfrm>
          <a:prstGeom prst="rect">
            <a:avLst/>
          </a:prstGeom>
          <a:noFill/>
        </p:spPr>
        <p:txBody>
          <a:bodyPr wrap="none" rtlCol="0">
            <a:spAutoFit/>
          </a:bodyPr>
          <a:lstStyle/>
          <a:p>
            <a:r>
              <a:rPr lang="en-US" sz="2400" b="1" dirty="0">
                <a:effectLst/>
              </a:rPr>
              <a:t>Analysis of ride bookings to different boroughs : </a:t>
            </a:r>
          </a:p>
          <a:p>
            <a:endParaRPr lang="en-US" sz="2400" b="1" dirty="0"/>
          </a:p>
        </p:txBody>
      </p:sp>
    </p:spTree>
    <p:extLst>
      <p:ext uri="{BB962C8B-B14F-4D97-AF65-F5344CB8AC3E}">
        <p14:creationId xmlns:p14="http://schemas.microsoft.com/office/powerpoint/2010/main" val="2334117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ED2C9-BD26-6919-AE4F-762FE4D36321}"/>
              </a:ext>
            </a:extLst>
          </p:cNvPr>
          <p:cNvSpPr>
            <a:spLocks noGrp="1"/>
          </p:cNvSpPr>
          <p:nvPr>
            <p:ph type="title"/>
          </p:nvPr>
        </p:nvSpPr>
        <p:spPr>
          <a:xfrm>
            <a:off x="838200" y="365126"/>
            <a:ext cx="10515600" cy="761310"/>
          </a:xfrm>
        </p:spPr>
        <p:txBody>
          <a:bodyPr>
            <a:normAutofit/>
          </a:bodyPr>
          <a:lstStyle/>
          <a:p>
            <a:r>
              <a:rPr lang="en-US" sz="3200" b="1" dirty="0">
                <a:effectLst/>
                <a:latin typeface="+mn-lt"/>
              </a:rPr>
              <a:t>Finding the surcharge charge by hour based on area :</a:t>
            </a:r>
            <a:endParaRPr lang="en-US" sz="3200" b="1" dirty="0">
              <a:latin typeface="+mn-lt"/>
            </a:endParaRPr>
          </a:p>
        </p:txBody>
      </p:sp>
      <p:sp>
        <p:nvSpPr>
          <p:cNvPr id="3" name="Content Placeholder 2">
            <a:extLst>
              <a:ext uri="{FF2B5EF4-FFF2-40B4-BE49-F238E27FC236}">
                <a16:creationId xmlns:a16="http://schemas.microsoft.com/office/drawing/2014/main" id="{70CE3FBF-A5C1-D584-92BF-180F8150E35B}"/>
              </a:ext>
            </a:extLst>
          </p:cNvPr>
          <p:cNvSpPr>
            <a:spLocks noGrp="1"/>
          </p:cNvSpPr>
          <p:nvPr>
            <p:ph idx="1"/>
          </p:nvPr>
        </p:nvSpPr>
        <p:spPr>
          <a:xfrm>
            <a:off x="838201" y="1126436"/>
            <a:ext cx="3919330" cy="4904467"/>
          </a:xfrm>
        </p:spPr>
        <p:txBody>
          <a:bodyPr>
            <a:normAutofit/>
          </a:bodyPr>
          <a:lstStyle/>
          <a:p>
            <a:pPr marL="342900" indent="-342900">
              <a:buFont typeface="Arial" panose="020B0604020202020204" pitchFamily="34" charset="0"/>
              <a:buChar char="•"/>
            </a:pPr>
            <a:r>
              <a:rPr lang="en-US" sz="2400" dirty="0"/>
              <a:t>For Manhattan, the average surcharge is consistently greater than for any other Borough.</a:t>
            </a:r>
          </a:p>
          <a:p>
            <a:pPr marL="342900" indent="-342900">
              <a:buFont typeface="Arial" panose="020B0604020202020204" pitchFamily="34" charset="0"/>
              <a:buChar char="•"/>
            </a:pPr>
            <a:r>
              <a:rPr lang="en-US" sz="2400" dirty="0"/>
              <a:t>Early in the morning and again in the evening, the maximum surcharge amount is charged.</a:t>
            </a:r>
          </a:p>
        </p:txBody>
      </p:sp>
      <p:pic>
        <p:nvPicPr>
          <p:cNvPr id="4" name="Picture 3">
            <a:extLst>
              <a:ext uri="{FF2B5EF4-FFF2-40B4-BE49-F238E27FC236}">
                <a16:creationId xmlns:a16="http://schemas.microsoft.com/office/drawing/2014/main" id="{CCA573F4-28DF-7557-0878-1A92BA3CE3AB}"/>
              </a:ext>
            </a:extLst>
          </p:cNvPr>
          <p:cNvPicPr>
            <a:picLocks noChangeAspect="1"/>
          </p:cNvPicPr>
          <p:nvPr/>
        </p:nvPicPr>
        <p:blipFill>
          <a:blip r:embed="rId2"/>
          <a:stretch>
            <a:fillRect/>
          </a:stretch>
        </p:blipFill>
        <p:spPr>
          <a:xfrm>
            <a:off x="5062330" y="1126436"/>
            <a:ext cx="6291470" cy="4983979"/>
          </a:xfrm>
          <a:prstGeom prst="rect">
            <a:avLst/>
          </a:prstGeom>
        </p:spPr>
      </p:pic>
    </p:spTree>
    <p:extLst>
      <p:ext uri="{BB962C8B-B14F-4D97-AF65-F5344CB8AC3E}">
        <p14:creationId xmlns:p14="http://schemas.microsoft.com/office/powerpoint/2010/main" val="2308073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0">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2">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green car parked on the side of a road&#10;&#10;Description automatically generated with medium confidence">
            <a:extLst>
              <a:ext uri="{FF2B5EF4-FFF2-40B4-BE49-F238E27FC236}">
                <a16:creationId xmlns:a16="http://schemas.microsoft.com/office/drawing/2014/main" id="{A29CD341-FFF2-AAF0-7B53-0952E46503E6}"/>
              </a:ext>
            </a:extLst>
          </p:cNvPr>
          <p:cNvPicPr>
            <a:picLocks noChangeAspect="1"/>
          </p:cNvPicPr>
          <p:nvPr/>
        </p:nvPicPr>
        <p:blipFill rotWithShape="1">
          <a:blip r:embed="rId3">
            <a:alphaModFix amt="40000"/>
          </a:blip>
          <a:srcRect l="842" r="10747" b="-2"/>
          <a:stretch/>
        </p:blipFill>
        <p:spPr>
          <a:xfrm>
            <a:off x="20" y="10"/>
            <a:ext cx="8450297" cy="6857990"/>
          </a:xfrm>
          <a:prstGeom prst="rect">
            <a:avLst/>
          </a:prstGeom>
        </p:spPr>
      </p:pic>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838201" y="365125"/>
            <a:ext cx="5251316" cy="1627636"/>
          </a:xfrm>
        </p:spPr>
        <p:txBody>
          <a:bodyPr vert="horz" lIns="91440" tIns="45720" rIns="91440" bIns="45720" rtlCol="0" anchor="ctr">
            <a:normAutofit/>
          </a:bodyPr>
          <a:lstStyle/>
          <a:p>
            <a:r>
              <a:rPr lang="en-US" sz="4400" b="1" kern="1200">
                <a:solidFill>
                  <a:srgbClr val="FFFFFF"/>
                </a:solidFill>
                <a:latin typeface="+mj-lt"/>
                <a:ea typeface="+mj-ea"/>
                <a:cs typeface="+mj-cs"/>
              </a:rPr>
              <a:t>Project Overview:</a:t>
            </a:r>
          </a:p>
        </p:txBody>
      </p:sp>
      <p:sp>
        <p:nvSpPr>
          <p:cNvPr id="5" name="TextBox 4">
            <a:extLst>
              <a:ext uri="{FF2B5EF4-FFF2-40B4-BE49-F238E27FC236}">
                <a16:creationId xmlns:a16="http://schemas.microsoft.com/office/drawing/2014/main" id="{98E6C77F-D4E4-1968-EF3E-C3DBE077B46B}"/>
              </a:ext>
            </a:extLst>
          </p:cNvPr>
          <p:cNvSpPr txBox="1"/>
          <p:nvPr/>
        </p:nvSpPr>
        <p:spPr>
          <a:xfrm>
            <a:off x="838200" y="2219785"/>
            <a:ext cx="4619621" cy="3957178"/>
          </a:xfrm>
          <a:prstGeom prst="rect">
            <a:avLst/>
          </a:prstGeom>
        </p:spPr>
        <p:txBody>
          <a:bodyPr vert="horz" lIns="91440" tIns="45720" rIns="91440" bIns="45720" rtlCol="0">
            <a:normAutofit/>
          </a:bodyPr>
          <a:lstStyle/>
          <a:p>
            <a:pPr marL="342900" indent="-228600" defTabSz="914400">
              <a:lnSpc>
                <a:spcPct val="90000"/>
              </a:lnSpc>
              <a:spcAft>
                <a:spcPts val="1200"/>
              </a:spcAft>
              <a:buClr>
                <a:schemeClr val="tx2"/>
              </a:buClr>
              <a:buFont typeface="Arial" panose="020B0604020202020204" pitchFamily="34" charset="0"/>
              <a:buChar char="•"/>
            </a:pPr>
            <a:r>
              <a:rPr lang="en-US" sz="1900" dirty="0">
                <a:solidFill>
                  <a:srgbClr val="FFFFFF"/>
                </a:solidFill>
              </a:rPr>
              <a:t>Introduced in 2013, the green </a:t>
            </a:r>
            <a:r>
              <a:rPr lang="en-US" sz="1900" dirty="0" err="1">
                <a:solidFill>
                  <a:srgbClr val="FFFFFF"/>
                </a:solidFill>
              </a:rPr>
              <a:t>colour</a:t>
            </a:r>
            <a:r>
              <a:rPr lang="en-US" sz="1900" dirty="0">
                <a:solidFill>
                  <a:srgbClr val="FFFFFF"/>
                </a:solidFill>
              </a:rPr>
              <a:t> cabs can be hailed only in the outer boroughs (except at the airports) and in the northern part of Manhattan, specifically above 96th street on the east side and above 110th street on the west side.</a:t>
            </a:r>
          </a:p>
          <a:p>
            <a:pPr marL="342900" indent="-228600" defTabSz="914400">
              <a:lnSpc>
                <a:spcPct val="90000"/>
              </a:lnSpc>
              <a:spcAft>
                <a:spcPts val="1200"/>
              </a:spcAft>
              <a:buClr>
                <a:schemeClr val="tx2"/>
              </a:buClr>
              <a:buFont typeface="Arial" panose="020B0604020202020204" pitchFamily="34" charset="0"/>
              <a:buChar char="•"/>
            </a:pPr>
            <a:r>
              <a:rPr lang="en-US" sz="1900" dirty="0">
                <a:solidFill>
                  <a:srgbClr val="FFFFFF"/>
                </a:solidFill>
              </a:rPr>
              <a:t>Post six years of Green Taxi’s launch, It would be interesting to know how the Green performing based on Taxi Trip Records in New York before, during the month of January and August as most of the tourists and students arrive in those months for the year 2022.</a:t>
            </a:r>
          </a:p>
          <a:p>
            <a:pPr indent="-228600" defTabSz="914400">
              <a:lnSpc>
                <a:spcPct val="90000"/>
              </a:lnSpc>
              <a:buFont typeface="Arial" panose="020B0604020202020204" pitchFamily="34" charset="0"/>
              <a:buChar char="•"/>
            </a:pPr>
            <a:endParaRPr lang="en-US" sz="1900" dirty="0">
              <a:solidFill>
                <a:srgbClr val="FFFFFF"/>
              </a:solidFill>
            </a:endParaRPr>
          </a:p>
          <a:p>
            <a:pPr marL="342900" indent="-228600" defTabSz="914400">
              <a:lnSpc>
                <a:spcPct val="90000"/>
              </a:lnSpc>
              <a:spcAft>
                <a:spcPts val="1200"/>
              </a:spcAft>
              <a:buClr>
                <a:schemeClr val="tx2"/>
              </a:buClr>
              <a:buFont typeface="Arial" panose="020B0604020202020204" pitchFamily="34" charset="0"/>
              <a:buChar char="•"/>
            </a:pPr>
            <a:endParaRPr lang="en-US" sz="1900" dirty="0">
              <a:solidFill>
                <a:srgbClr val="FFFFFF"/>
              </a:solidFill>
            </a:endParaRPr>
          </a:p>
          <a:p>
            <a:pPr indent="-228600" defTabSz="914400">
              <a:lnSpc>
                <a:spcPct val="90000"/>
              </a:lnSpc>
              <a:spcAft>
                <a:spcPts val="1200"/>
              </a:spcAft>
              <a:buClr>
                <a:schemeClr val="tx2"/>
              </a:buClr>
              <a:buFont typeface="Arial" panose="020B0604020202020204" pitchFamily="34" charset="0"/>
              <a:buChar char="•"/>
            </a:pPr>
            <a:endParaRPr lang="en-US" sz="1900" dirty="0">
              <a:solidFill>
                <a:srgbClr val="FFFFFF"/>
              </a:solidFill>
            </a:endParaRPr>
          </a:p>
          <a:p>
            <a:pPr indent="-228600" defTabSz="914400">
              <a:lnSpc>
                <a:spcPct val="90000"/>
              </a:lnSpc>
              <a:buFont typeface="Arial" panose="020B0604020202020204" pitchFamily="34" charset="0"/>
              <a:buChar char="•"/>
            </a:pPr>
            <a:endParaRPr lang="en-US" sz="1900" dirty="0">
              <a:solidFill>
                <a:srgbClr val="FFFFFF"/>
              </a:solidFill>
            </a:endParaRPr>
          </a:p>
        </p:txBody>
      </p:sp>
      <p:pic>
        <p:nvPicPr>
          <p:cNvPr id="14" name="Content Placeholder 13" descr="A picture containing icon&#10;&#10;Description automatically generated">
            <a:extLst>
              <a:ext uri="{FF2B5EF4-FFF2-40B4-BE49-F238E27FC236}">
                <a16:creationId xmlns:a16="http://schemas.microsoft.com/office/drawing/2014/main" id="{670A865A-F42F-ADF1-7E3D-CB36EBF51035}"/>
              </a:ext>
            </a:extLst>
          </p:cNvPr>
          <p:cNvPicPr>
            <a:picLocks noGrp="1" noChangeAspect="1"/>
          </p:cNvPicPr>
          <p:nvPr>
            <p:ph idx="1"/>
          </p:nvPr>
        </p:nvPicPr>
        <p:blipFill rotWithShape="1">
          <a:blip r:embed="rId4"/>
          <a:srcRect l="16954" r="17836"/>
          <a:stretch/>
        </p:blipFill>
        <p:spPr>
          <a:xfrm>
            <a:off x="6225997"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1186769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78CDE-172C-6F25-8386-62D696BD76D4}"/>
              </a:ext>
            </a:extLst>
          </p:cNvPr>
          <p:cNvSpPr>
            <a:spLocks noGrp="1"/>
          </p:cNvSpPr>
          <p:nvPr>
            <p:ph type="title"/>
          </p:nvPr>
        </p:nvSpPr>
        <p:spPr>
          <a:xfrm>
            <a:off x="838200" y="182881"/>
            <a:ext cx="10515600" cy="914399"/>
          </a:xfrm>
        </p:spPr>
        <p:txBody>
          <a:bodyPr/>
          <a:lstStyle/>
          <a:p>
            <a:r>
              <a:rPr lang="en-US" b="1" dirty="0">
                <a:latin typeface="+mn-lt"/>
              </a:rPr>
              <a:t>Conclusion :</a:t>
            </a:r>
          </a:p>
        </p:txBody>
      </p:sp>
      <p:sp>
        <p:nvSpPr>
          <p:cNvPr id="3" name="Content Placeholder 2">
            <a:extLst>
              <a:ext uri="{FF2B5EF4-FFF2-40B4-BE49-F238E27FC236}">
                <a16:creationId xmlns:a16="http://schemas.microsoft.com/office/drawing/2014/main" id="{B617E0A8-744A-99D7-8516-96ED5ED26302}"/>
              </a:ext>
            </a:extLst>
          </p:cNvPr>
          <p:cNvSpPr>
            <a:spLocks noGrp="1"/>
          </p:cNvSpPr>
          <p:nvPr>
            <p:ph idx="1"/>
          </p:nvPr>
        </p:nvSpPr>
        <p:spPr>
          <a:xfrm>
            <a:off x="838200" y="1097280"/>
            <a:ext cx="10515600" cy="5079683"/>
          </a:xfrm>
        </p:spPr>
        <p:txBody>
          <a:bodyPr>
            <a:normAutofit/>
          </a:bodyPr>
          <a:lstStyle/>
          <a:p>
            <a:pPr algn="just"/>
            <a:r>
              <a:rPr lang="en-US" sz="2400" dirty="0"/>
              <a:t>From the analysis drivers can use this information to their advantage. Drivers who must be at their homes early in the morning for pick-up and at corporate locations in New York during business hours may find this analysis to be helpful. As a result, they would have the opportunity to get more rides, which would boost their income. With the help of this information, the TLC will be able to create a number of strategies to generate revenue from green taxis.</a:t>
            </a:r>
          </a:p>
        </p:txBody>
      </p:sp>
    </p:spTree>
    <p:extLst>
      <p:ext uri="{BB962C8B-B14F-4D97-AF65-F5344CB8AC3E}">
        <p14:creationId xmlns:p14="http://schemas.microsoft.com/office/powerpoint/2010/main" val="22292606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3C7AEC1-4B8C-474A-82C2-21AB4878E2E1}"/>
              </a:ext>
            </a:extLst>
          </p:cNvPr>
          <p:cNvSpPr>
            <a:spLocks noGrp="1"/>
          </p:cNvSpPr>
          <p:nvPr>
            <p:ph type="title"/>
          </p:nvPr>
        </p:nvSpPr>
        <p:spPr>
          <a:noFill/>
        </p:spPr>
        <p:txBody>
          <a:bodyPr anchor="t" anchorCtr="0">
            <a:noAutofit/>
          </a:bodyPr>
          <a:lstStyle/>
          <a:p>
            <a:pPr algn="ctr"/>
            <a:r>
              <a:rPr lang="en-US" dirty="0">
                <a:latin typeface="Sherman Sans Book"/>
              </a:rPr>
              <a:t>Thank You</a:t>
            </a:r>
            <a:endParaRPr lang="en-US" dirty="0"/>
          </a:p>
        </p:txBody>
      </p:sp>
    </p:spTree>
    <p:extLst>
      <p:ext uri="{BB962C8B-B14F-4D97-AF65-F5344CB8AC3E}">
        <p14:creationId xmlns:p14="http://schemas.microsoft.com/office/powerpoint/2010/main" val="2801853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086D015-D77E-DF08-FC05-918D0F1D954F}"/>
              </a:ext>
            </a:extLst>
          </p:cNvPr>
          <p:cNvSpPr txBox="1">
            <a:spLocks/>
          </p:cNvSpPr>
          <p:nvPr/>
        </p:nvSpPr>
        <p:spPr>
          <a:xfrm>
            <a:off x="330200" y="-67733"/>
            <a:ext cx="10515600" cy="1325563"/>
          </a:xfrm>
          <a:prstGeom prst="rect">
            <a:avLst/>
          </a:prstGeom>
          <a:noFill/>
        </p:spPr>
        <p:txBody>
          <a:bodyPr vert="horz" lIns="0" tIns="45720" rIns="0" bIns="45720" rtlCol="0" anchor="ctr">
            <a:normAutofit/>
          </a:bodyPr>
          <a:lstStyle>
            <a:lvl1pPr algn="l" defTabSz="914400" rtl="0" eaLnBrk="1" latinLnBrk="0" hangingPunct="1">
              <a:lnSpc>
                <a:spcPct val="90000"/>
              </a:lnSpc>
              <a:spcBef>
                <a:spcPct val="0"/>
              </a:spcBef>
              <a:buNone/>
              <a:defRPr sz="3600" kern="1200">
                <a:solidFill>
                  <a:schemeClr val="tx2"/>
                </a:solidFill>
                <a:latin typeface="Sherman Sans Book" pitchFamily="2" charset="77"/>
                <a:ea typeface="Sherman Sans Book" pitchFamily="2" charset="77"/>
                <a:cs typeface="Verdana" panose="020B0604030504040204" pitchFamily="34" charset="0"/>
              </a:defRPr>
            </a:lvl1pPr>
          </a:lstStyle>
          <a:p>
            <a:r>
              <a:rPr lang="en-US"/>
              <a:t>Project Approach:</a:t>
            </a:r>
          </a:p>
        </p:txBody>
      </p:sp>
      <p:graphicFrame>
        <p:nvGraphicFramePr>
          <p:cNvPr id="3" name="Diagram 2">
            <a:extLst>
              <a:ext uri="{FF2B5EF4-FFF2-40B4-BE49-F238E27FC236}">
                <a16:creationId xmlns:a16="http://schemas.microsoft.com/office/drawing/2014/main" id="{872E20EC-5E3F-3B11-5D7E-07FE312C6B37}"/>
              </a:ext>
            </a:extLst>
          </p:cNvPr>
          <p:cNvGraphicFramePr/>
          <p:nvPr>
            <p:extLst>
              <p:ext uri="{D42A27DB-BD31-4B8C-83A1-F6EECF244321}">
                <p14:modId xmlns:p14="http://schemas.microsoft.com/office/powerpoint/2010/main" val="168549694"/>
              </p:ext>
            </p:extLst>
          </p:nvPr>
        </p:nvGraphicFramePr>
        <p:xfrm>
          <a:off x="1431636" y="595048"/>
          <a:ext cx="8312728" cy="50853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24941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838200" y="365126"/>
            <a:ext cx="10515600" cy="960092"/>
          </a:xfrm>
        </p:spPr>
        <p:txBody>
          <a:bodyPr>
            <a:normAutofit/>
          </a:bodyPr>
          <a:lstStyle/>
          <a:p>
            <a:r>
              <a:rPr lang="en-US" b="1" dirty="0">
                <a:latin typeface="+mn-lt"/>
              </a:rPr>
              <a:t>Dataset Characteristics:</a:t>
            </a:r>
          </a:p>
        </p:txBody>
      </p:sp>
      <p:sp>
        <p:nvSpPr>
          <p:cNvPr id="6" name="Content Placeholder 5">
            <a:extLst>
              <a:ext uri="{FF2B5EF4-FFF2-40B4-BE49-F238E27FC236}">
                <a16:creationId xmlns:a16="http://schemas.microsoft.com/office/drawing/2014/main" id="{2693BC37-4347-E14F-1771-4E2A870612F8}"/>
              </a:ext>
            </a:extLst>
          </p:cNvPr>
          <p:cNvSpPr>
            <a:spLocks noGrp="1"/>
          </p:cNvSpPr>
          <p:nvPr>
            <p:ph idx="1"/>
          </p:nvPr>
        </p:nvSpPr>
        <p:spPr>
          <a:xfrm>
            <a:off x="993912" y="1569954"/>
            <a:ext cx="10359887" cy="4351338"/>
          </a:xfrm>
        </p:spPr>
        <p:txBody>
          <a:bodyPr vert="horz" lIns="0" tIns="45720" rIns="0" bIns="45720" rtlCol="0" anchor="t">
            <a:normAutofit/>
          </a:bodyPr>
          <a:lstStyle/>
          <a:p>
            <a:r>
              <a:rPr lang="en-US" sz="2200" dirty="0"/>
              <a:t>Number of Datasets: 3</a:t>
            </a:r>
          </a:p>
          <a:p>
            <a:r>
              <a:rPr lang="en-US" sz="2200" dirty="0"/>
              <a:t>Dataset observations:</a:t>
            </a:r>
          </a:p>
          <a:p>
            <a:pPr marL="342900" indent="-342900">
              <a:buFont typeface="Arial" panose="020B0604020202020204" pitchFamily="34" charset="0"/>
              <a:buChar char="•"/>
            </a:pPr>
            <a:r>
              <a:rPr lang="en-US" sz="2200" dirty="0"/>
              <a:t>Green Taxi January: 62495</a:t>
            </a:r>
          </a:p>
          <a:p>
            <a:pPr marL="342900" indent="-342900">
              <a:buFont typeface="Arial" panose="020B0604020202020204" pitchFamily="34" charset="0"/>
              <a:buChar char="•"/>
            </a:pPr>
            <a:r>
              <a:rPr lang="en-US" sz="2200" dirty="0"/>
              <a:t>Green Taxi August : 65929</a:t>
            </a:r>
          </a:p>
          <a:p>
            <a:pPr marL="342900" indent="-342900">
              <a:buFont typeface="Arial" panose="020B0604020202020204" pitchFamily="34" charset="0"/>
              <a:buChar char="•"/>
            </a:pPr>
            <a:r>
              <a:rPr lang="en-US" sz="2200" dirty="0"/>
              <a:t>Taxi Zones : 263 </a:t>
            </a:r>
          </a:p>
          <a:p>
            <a:endParaRPr lang="en-US" sz="3600" dirty="0"/>
          </a:p>
        </p:txBody>
      </p:sp>
    </p:spTree>
    <p:extLst>
      <p:ext uri="{BB962C8B-B14F-4D97-AF65-F5344CB8AC3E}">
        <p14:creationId xmlns:p14="http://schemas.microsoft.com/office/powerpoint/2010/main" val="417425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p:txBody>
          <a:bodyPr>
            <a:normAutofit/>
          </a:bodyPr>
          <a:lstStyle/>
          <a:p>
            <a:r>
              <a:rPr lang="en-US" sz="4400" b="1" dirty="0">
                <a:latin typeface="+mn-lt"/>
              </a:rPr>
              <a:t>Data Characteristics:</a:t>
            </a:r>
            <a:endParaRPr lang="en-US" b="1" dirty="0">
              <a:latin typeface="+mn-lt"/>
            </a:endParaRPr>
          </a:p>
        </p:txBody>
      </p:sp>
      <p:sp>
        <p:nvSpPr>
          <p:cNvPr id="3" name="Content Placeholder 2">
            <a:extLst>
              <a:ext uri="{FF2B5EF4-FFF2-40B4-BE49-F238E27FC236}">
                <a16:creationId xmlns:a16="http://schemas.microsoft.com/office/drawing/2014/main" id="{4AC42223-9585-C74D-89FB-DEDD812CDE66}"/>
              </a:ext>
            </a:extLst>
          </p:cNvPr>
          <p:cNvSpPr>
            <a:spLocks noGrp="1"/>
          </p:cNvSpPr>
          <p:nvPr>
            <p:ph idx="1"/>
          </p:nvPr>
        </p:nvSpPr>
        <p:spPr>
          <a:xfrm>
            <a:off x="2159410" y="1647416"/>
            <a:ext cx="8008374" cy="2286565"/>
          </a:xfrm>
        </p:spPr>
        <p:txBody>
          <a:bodyPr vert="horz" lIns="0" tIns="45720" rIns="0" bIns="45720" rtlCol="0" anchor="t">
            <a:normAutofit/>
          </a:bodyPr>
          <a:lstStyle/>
          <a:p>
            <a:endParaRPr lang="en-US" sz="2200" dirty="0"/>
          </a:p>
          <a:p>
            <a:endParaRPr lang="en-US" sz="2200" dirty="0"/>
          </a:p>
        </p:txBody>
      </p:sp>
      <p:pic>
        <p:nvPicPr>
          <p:cNvPr id="4" name="Picture 3">
            <a:extLst>
              <a:ext uri="{FF2B5EF4-FFF2-40B4-BE49-F238E27FC236}">
                <a16:creationId xmlns:a16="http://schemas.microsoft.com/office/drawing/2014/main" id="{32FBECF2-9898-44C2-32A4-16CC6284AD24}"/>
              </a:ext>
            </a:extLst>
          </p:cNvPr>
          <p:cNvPicPr>
            <a:picLocks noChangeAspect="1"/>
          </p:cNvPicPr>
          <p:nvPr/>
        </p:nvPicPr>
        <p:blipFill>
          <a:blip r:embed="rId3"/>
          <a:stretch>
            <a:fillRect/>
          </a:stretch>
        </p:blipFill>
        <p:spPr>
          <a:xfrm>
            <a:off x="180588" y="1789043"/>
            <a:ext cx="11830823" cy="4383157"/>
          </a:xfrm>
          <a:prstGeom prst="rect">
            <a:avLst/>
          </a:prstGeom>
        </p:spPr>
      </p:pic>
    </p:spTree>
    <p:extLst>
      <p:ext uri="{BB962C8B-B14F-4D97-AF65-F5344CB8AC3E}">
        <p14:creationId xmlns:p14="http://schemas.microsoft.com/office/powerpoint/2010/main" val="1850448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231E3-0969-2677-152A-16E29F988268}"/>
              </a:ext>
            </a:extLst>
          </p:cNvPr>
          <p:cNvSpPr>
            <a:spLocks noGrp="1"/>
          </p:cNvSpPr>
          <p:nvPr>
            <p:ph type="title"/>
          </p:nvPr>
        </p:nvSpPr>
        <p:spPr/>
        <p:txBody>
          <a:bodyPr>
            <a:normAutofit fontScale="90000"/>
          </a:bodyPr>
          <a:lstStyle/>
          <a:p>
            <a:r>
              <a:rPr lang="en-US" sz="4000" b="1" dirty="0">
                <a:latin typeface="+mn-lt"/>
              </a:rPr>
              <a:t>QUESTIONS :</a:t>
            </a:r>
            <a:br>
              <a:rPr lang="en-US" b="1" dirty="0">
                <a:latin typeface="+mn-lt"/>
              </a:rPr>
            </a:br>
            <a:br>
              <a:rPr lang="en-US" b="1" dirty="0">
                <a:latin typeface="+mn-lt"/>
              </a:rPr>
            </a:br>
            <a:endParaRPr lang="en-US" b="1" dirty="0">
              <a:latin typeface="+mn-lt"/>
            </a:endParaRPr>
          </a:p>
        </p:txBody>
      </p:sp>
      <p:sp>
        <p:nvSpPr>
          <p:cNvPr id="3" name="Content Placeholder 2">
            <a:extLst>
              <a:ext uri="{FF2B5EF4-FFF2-40B4-BE49-F238E27FC236}">
                <a16:creationId xmlns:a16="http://schemas.microsoft.com/office/drawing/2014/main" id="{AB495945-C03C-29F3-A72A-B4BA3092D81E}"/>
              </a:ext>
            </a:extLst>
          </p:cNvPr>
          <p:cNvSpPr>
            <a:spLocks noGrp="1"/>
          </p:cNvSpPr>
          <p:nvPr>
            <p:ph idx="1"/>
          </p:nvPr>
        </p:nvSpPr>
        <p:spPr>
          <a:xfrm>
            <a:off x="838200" y="931334"/>
            <a:ext cx="10515600" cy="5245630"/>
          </a:xfrm>
        </p:spPr>
        <p:txBody>
          <a:bodyPr>
            <a:normAutofit fontScale="77500" lnSpcReduction="20000"/>
          </a:bodyPr>
          <a:lstStyle/>
          <a:p>
            <a:pPr>
              <a:lnSpc>
                <a:spcPct val="110000"/>
              </a:lnSpc>
            </a:pPr>
            <a:r>
              <a:rPr lang="en-IN" sz="2600" dirty="0"/>
              <a:t>Research Questions: </a:t>
            </a:r>
          </a:p>
          <a:p>
            <a:pPr>
              <a:lnSpc>
                <a:spcPct val="110000"/>
              </a:lnSpc>
            </a:pPr>
            <a:r>
              <a:rPr lang="en-IN" sz="2200" dirty="0"/>
              <a:t>1. Assess current trends in cash and cashless (Credit Card/Contactless) payments.</a:t>
            </a:r>
          </a:p>
          <a:p>
            <a:pPr>
              <a:lnSpc>
                <a:spcPct val="110000"/>
              </a:lnSpc>
            </a:pPr>
            <a:r>
              <a:rPr lang="en-IN" sz="2200" dirty="0"/>
              <a:t>2. What characteristics influence passengers' decisions to share rides or go alone on weekdays and weekends? ,Daytime: between 9 a.m. and 5 p.m., or overnight ?</a:t>
            </a:r>
          </a:p>
          <a:p>
            <a:pPr>
              <a:lnSpc>
                <a:spcPct val="110000"/>
              </a:lnSpc>
            </a:pPr>
            <a:r>
              <a:rPr lang="en-IN" sz="2200" dirty="0"/>
              <a:t>3. Annual patterns for group rides: to determine whether or not the travellers appreciate traveling in groups more.  This analysis can help people comprehend the benefits of carpooling and raise their awareness of the pollution caused by vehicle emissions.</a:t>
            </a:r>
          </a:p>
          <a:p>
            <a:pPr>
              <a:lnSpc>
                <a:spcPct val="110000"/>
              </a:lnSpc>
            </a:pPr>
            <a:r>
              <a:rPr lang="en-IN" sz="2200" dirty="0"/>
              <a:t>4. The volume of reservations for rides at various times of the week in various parts of New York City. And try to find out what influences a higher density of rides in a particular location at a certain time.</a:t>
            </a:r>
          </a:p>
          <a:p>
            <a:pPr>
              <a:lnSpc>
                <a:spcPct val="110000"/>
              </a:lnSpc>
            </a:pPr>
            <a:r>
              <a:rPr lang="en-IN" sz="2200" dirty="0"/>
              <a:t>5. Provide images of taxi rides in various seasons like in Holidays.</a:t>
            </a:r>
          </a:p>
          <a:p>
            <a:pPr>
              <a:lnSpc>
                <a:spcPct val="110000"/>
              </a:lnSpc>
            </a:pPr>
            <a:r>
              <a:rPr lang="en-IN" sz="2200" dirty="0"/>
              <a:t>6.What influences how much passengers tip the driver? based on the ride's route, drop-off location, tourism destination, and other factors.</a:t>
            </a:r>
          </a:p>
          <a:p>
            <a:pPr>
              <a:lnSpc>
                <a:spcPct val="110000"/>
              </a:lnSpc>
            </a:pPr>
            <a:r>
              <a:rPr lang="en-IN" sz="2200" dirty="0"/>
              <a:t>7. Consider the time of day, the location, and how it influences the rate of ride booking when evaluating the ups and downs of surge prices.</a:t>
            </a:r>
          </a:p>
          <a:p>
            <a:pPr>
              <a:lnSpc>
                <a:spcPct val="110000"/>
              </a:lnSpc>
            </a:pPr>
            <a:r>
              <a:rPr lang="en-IN" sz="2200" dirty="0"/>
              <a:t>8. Develop visualizations and perform a comparative analysis for each of the aforementioned study topics green cab.</a:t>
            </a:r>
          </a:p>
        </p:txBody>
      </p:sp>
    </p:spTree>
    <p:extLst>
      <p:ext uri="{BB962C8B-B14F-4D97-AF65-F5344CB8AC3E}">
        <p14:creationId xmlns:p14="http://schemas.microsoft.com/office/powerpoint/2010/main" val="4167759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838200" y="365125"/>
            <a:ext cx="6940138" cy="844967"/>
          </a:xfrm>
        </p:spPr>
        <p:txBody>
          <a:bodyPr>
            <a:normAutofit/>
          </a:bodyPr>
          <a:lstStyle/>
          <a:p>
            <a:r>
              <a:rPr lang="en-US" b="1" dirty="0">
                <a:latin typeface="+mn-lt"/>
              </a:rPr>
              <a:t>Data Cleaning:</a:t>
            </a:r>
          </a:p>
        </p:txBody>
      </p:sp>
      <p:sp>
        <p:nvSpPr>
          <p:cNvPr id="11" name="Content Placeholder 2">
            <a:extLst>
              <a:ext uri="{FF2B5EF4-FFF2-40B4-BE49-F238E27FC236}">
                <a16:creationId xmlns:a16="http://schemas.microsoft.com/office/drawing/2014/main" id="{BAC2A572-9FEA-EE1B-3B29-CCD30BB06744}"/>
              </a:ext>
            </a:extLst>
          </p:cNvPr>
          <p:cNvSpPr txBox="1">
            <a:spLocks/>
          </p:cNvSpPr>
          <p:nvPr/>
        </p:nvSpPr>
        <p:spPr>
          <a:xfrm>
            <a:off x="838200" y="1699795"/>
            <a:ext cx="5257800" cy="4341813"/>
          </a:xfrm>
          <a:prstGeom prst="rect">
            <a:avLst/>
          </a:prstGeom>
        </p:spPr>
        <p:txBody>
          <a:bodyPr vert="horz" lIns="0" tIns="45720" rIns="0" bIns="45720" rtlCol="0" anchor="t">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3200" kern="1200">
                <a:solidFill>
                  <a:schemeClr val="accent1"/>
                </a:solidFill>
                <a:latin typeface="Sherman Sans Book" pitchFamily="2" charset="77"/>
                <a:ea typeface="Sherman Sans Book" pitchFamily="2" charset="77"/>
                <a:cs typeface="Verdana" panose="020B0604030504040204" pitchFamily="34" charset="0"/>
              </a:defRPr>
            </a:lvl1pPr>
            <a:lvl2pPr marL="9525" indent="0" algn="l" defTabSz="914400" rtl="0" eaLnBrk="1" latinLnBrk="0" hangingPunct="1">
              <a:lnSpc>
                <a:spcPct val="90000"/>
              </a:lnSpc>
              <a:spcBef>
                <a:spcPts val="0"/>
              </a:spcBef>
              <a:spcAft>
                <a:spcPts val="1200"/>
              </a:spcAft>
              <a:buClr>
                <a:schemeClr val="tx2"/>
              </a:buClr>
              <a:buFont typeface="System Font Regular"/>
              <a:buNone/>
              <a:tabLst/>
              <a:defRPr sz="2800" kern="1200">
                <a:solidFill>
                  <a:schemeClr val="accent1"/>
                </a:solidFill>
                <a:latin typeface="Sherman Sans Book" pitchFamily="2" charset="77"/>
                <a:ea typeface="Sherman Sans Book" pitchFamily="2" charset="77"/>
                <a:cs typeface="Verdana" panose="020B0604030504040204" pitchFamily="34" charset="0"/>
              </a:defRPr>
            </a:lvl2pPr>
            <a:lvl3pPr marL="9525" indent="0" algn="l" defTabSz="914400" rtl="0" eaLnBrk="1" latinLnBrk="0" hangingPunct="1">
              <a:lnSpc>
                <a:spcPct val="90000"/>
              </a:lnSpc>
              <a:spcBef>
                <a:spcPts val="0"/>
              </a:spcBef>
              <a:spcAft>
                <a:spcPts val="1200"/>
              </a:spcAft>
              <a:buClr>
                <a:schemeClr val="accent1"/>
              </a:buClr>
              <a:buFont typeface="Wingdings" pitchFamily="2" charset="2"/>
              <a:buNone/>
              <a:tabLst/>
              <a:defRPr sz="2800" kern="1200">
                <a:solidFill>
                  <a:schemeClr val="accent1"/>
                </a:solidFill>
                <a:latin typeface="Sherman Sans Book" pitchFamily="2" charset="77"/>
                <a:ea typeface="Sherman Sans Book" pitchFamily="2" charset="77"/>
                <a:cs typeface="Verdana" panose="020B0604030504040204" pitchFamily="34" charset="0"/>
              </a:defRPr>
            </a:lvl3pPr>
            <a:lvl4pPr marL="9525" indent="0" algn="l" defTabSz="914400" rtl="0" eaLnBrk="1" latinLnBrk="0" hangingPunct="1">
              <a:lnSpc>
                <a:spcPct val="90000"/>
              </a:lnSpc>
              <a:spcBef>
                <a:spcPts val="0"/>
              </a:spcBef>
              <a:spcAft>
                <a:spcPts val="1200"/>
              </a:spcAft>
              <a:buClr>
                <a:schemeClr val="accent1"/>
              </a:buClr>
              <a:buFont typeface="System Font Regular"/>
              <a:buNone/>
              <a:tabLst/>
              <a:defRPr sz="2400" kern="1200">
                <a:solidFill>
                  <a:schemeClr val="accent1"/>
                </a:solidFill>
                <a:latin typeface="Sherman Sans Book" pitchFamily="2" charset="77"/>
                <a:ea typeface="Sherman Sans Book" pitchFamily="2" charset="77"/>
                <a:cs typeface="Verdana" panose="020B0604030504040204" pitchFamily="34" charset="0"/>
              </a:defRPr>
            </a:lvl4pPr>
            <a:lvl5pPr marL="9525" indent="0" algn="l" defTabSz="914400" rtl="0" eaLnBrk="1" latinLnBrk="0" hangingPunct="1">
              <a:lnSpc>
                <a:spcPct val="90000"/>
              </a:lnSpc>
              <a:spcBef>
                <a:spcPts val="0"/>
              </a:spcBef>
              <a:spcAft>
                <a:spcPts val="1200"/>
              </a:spcAft>
              <a:buClrTx/>
              <a:buFont typeface="Arial" panose="020B0604020202020204" pitchFamily="34" charset="0"/>
              <a:buNone/>
              <a:tabLst/>
              <a:defRPr sz="2400" kern="1200">
                <a:solidFill>
                  <a:schemeClr val="accent1"/>
                </a:solidFill>
                <a:latin typeface="Sherman Sans Book" pitchFamily="2" charset="77"/>
                <a:ea typeface="Sherman Sans Book" pitchFamily="2" charset="77"/>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800">
              <a:latin typeface="Calibri"/>
            </a:endParaRPr>
          </a:p>
        </p:txBody>
      </p:sp>
      <p:sp>
        <p:nvSpPr>
          <p:cNvPr id="4" name="Content Placeholder 2">
            <a:extLst>
              <a:ext uri="{FF2B5EF4-FFF2-40B4-BE49-F238E27FC236}">
                <a16:creationId xmlns:a16="http://schemas.microsoft.com/office/drawing/2014/main" id="{4F80CAF4-950E-A13C-E702-0A744EC08814}"/>
              </a:ext>
            </a:extLst>
          </p:cNvPr>
          <p:cNvSpPr txBox="1">
            <a:spLocks/>
          </p:cNvSpPr>
          <p:nvPr/>
        </p:nvSpPr>
        <p:spPr>
          <a:xfrm>
            <a:off x="838201" y="1099931"/>
            <a:ext cx="5479472" cy="5263068"/>
          </a:xfrm>
          <a:prstGeom prst="rect">
            <a:avLst/>
          </a:prstGeom>
        </p:spPr>
        <p:txBody>
          <a:bodyPr vert="horz" lIns="0" tIns="45720" rIns="0" bIns="45720" rtlCol="0" anchor="t">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3200" kern="1200">
                <a:solidFill>
                  <a:schemeClr val="accent1"/>
                </a:solidFill>
                <a:latin typeface="Sherman Sans Book" pitchFamily="2" charset="77"/>
                <a:ea typeface="Sherman Sans Book" pitchFamily="2" charset="77"/>
                <a:cs typeface="Verdana" panose="020B0604030504040204" pitchFamily="34" charset="0"/>
              </a:defRPr>
            </a:lvl1pPr>
            <a:lvl2pPr marL="9525" indent="0" algn="l" defTabSz="914400" rtl="0" eaLnBrk="1" latinLnBrk="0" hangingPunct="1">
              <a:lnSpc>
                <a:spcPct val="90000"/>
              </a:lnSpc>
              <a:spcBef>
                <a:spcPts val="0"/>
              </a:spcBef>
              <a:spcAft>
                <a:spcPts val="1200"/>
              </a:spcAft>
              <a:buClr>
                <a:schemeClr val="tx2"/>
              </a:buClr>
              <a:buFont typeface="System Font Regular"/>
              <a:buNone/>
              <a:tabLst/>
              <a:defRPr sz="2800" kern="1200">
                <a:solidFill>
                  <a:schemeClr val="accent1"/>
                </a:solidFill>
                <a:latin typeface="Sherman Sans Book" pitchFamily="2" charset="77"/>
                <a:ea typeface="Sherman Sans Book" pitchFamily="2" charset="77"/>
                <a:cs typeface="Verdana" panose="020B0604030504040204" pitchFamily="34" charset="0"/>
              </a:defRPr>
            </a:lvl2pPr>
            <a:lvl3pPr marL="9525" indent="0" algn="l" defTabSz="914400" rtl="0" eaLnBrk="1" latinLnBrk="0" hangingPunct="1">
              <a:lnSpc>
                <a:spcPct val="90000"/>
              </a:lnSpc>
              <a:spcBef>
                <a:spcPts val="0"/>
              </a:spcBef>
              <a:spcAft>
                <a:spcPts val="1200"/>
              </a:spcAft>
              <a:buClr>
                <a:schemeClr val="accent1"/>
              </a:buClr>
              <a:buFont typeface="Wingdings" pitchFamily="2" charset="2"/>
              <a:buNone/>
              <a:tabLst/>
              <a:defRPr sz="2800" kern="1200">
                <a:solidFill>
                  <a:schemeClr val="accent1"/>
                </a:solidFill>
                <a:latin typeface="Sherman Sans Book" pitchFamily="2" charset="77"/>
                <a:ea typeface="Sherman Sans Book" pitchFamily="2" charset="77"/>
                <a:cs typeface="Verdana" panose="020B0604030504040204" pitchFamily="34" charset="0"/>
              </a:defRPr>
            </a:lvl3pPr>
            <a:lvl4pPr marL="9525" indent="0" algn="l" defTabSz="914400" rtl="0" eaLnBrk="1" latinLnBrk="0" hangingPunct="1">
              <a:lnSpc>
                <a:spcPct val="90000"/>
              </a:lnSpc>
              <a:spcBef>
                <a:spcPts val="0"/>
              </a:spcBef>
              <a:spcAft>
                <a:spcPts val="1200"/>
              </a:spcAft>
              <a:buClr>
                <a:schemeClr val="accent1"/>
              </a:buClr>
              <a:buFont typeface="System Font Regular"/>
              <a:buNone/>
              <a:tabLst/>
              <a:defRPr sz="2400" kern="1200">
                <a:solidFill>
                  <a:schemeClr val="accent1"/>
                </a:solidFill>
                <a:latin typeface="Sherman Sans Book" pitchFamily="2" charset="77"/>
                <a:ea typeface="Sherman Sans Book" pitchFamily="2" charset="77"/>
                <a:cs typeface="Verdana" panose="020B0604030504040204" pitchFamily="34" charset="0"/>
              </a:defRPr>
            </a:lvl4pPr>
            <a:lvl5pPr marL="9525" indent="0" algn="l" defTabSz="914400" rtl="0" eaLnBrk="1" latinLnBrk="0" hangingPunct="1">
              <a:lnSpc>
                <a:spcPct val="90000"/>
              </a:lnSpc>
              <a:spcBef>
                <a:spcPts val="0"/>
              </a:spcBef>
              <a:spcAft>
                <a:spcPts val="1200"/>
              </a:spcAft>
              <a:buClrTx/>
              <a:buFont typeface="Arial" panose="020B0604020202020204" pitchFamily="34" charset="0"/>
              <a:buNone/>
              <a:tabLst/>
              <a:defRPr sz="2400" kern="1200">
                <a:solidFill>
                  <a:schemeClr val="accent1"/>
                </a:solidFill>
                <a:latin typeface="Sherman Sans Book" pitchFamily="2" charset="77"/>
                <a:ea typeface="Sherman Sans Book" pitchFamily="2" charset="77"/>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200" dirty="0">
                <a:solidFill>
                  <a:schemeClr val="tx1"/>
                </a:solidFill>
                <a:latin typeface="+mn-lt"/>
              </a:rPr>
              <a:t>Performed initial data analysis to check the data types of each column</a:t>
            </a:r>
          </a:p>
          <a:p>
            <a:endParaRPr lang="en-US" sz="2200" dirty="0"/>
          </a:p>
          <a:p>
            <a:pPr marL="342900" indent="-342900">
              <a:buFont typeface="Arial" panose="020B0604020202020204" pitchFamily="34" charset="0"/>
              <a:buChar char="•"/>
            </a:pPr>
            <a:endParaRPr lang="en-US" sz="2200" dirty="0">
              <a:solidFill>
                <a:schemeClr val="tx1"/>
              </a:solidFill>
              <a:latin typeface="Sherman Sans Book"/>
            </a:endParaRPr>
          </a:p>
          <a:p>
            <a:pPr marL="342900" indent="-342900">
              <a:buFont typeface="Arial" panose="020B0604020202020204" pitchFamily="34" charset="0"/>
              <a:buChar char="•"/>
            </a:pPr>
            <a:r>
              <a:rPr lang="en-US" sz="2200" dirty="0">
                <a:solidFill>
                  <a:schemeClr val="tx1"/>
                </a:solidFill>
                <a:latin typeface="Sherman Sans Book"/>
              </a:rPr>
              <a:t>Drop redundant columns </a:t>
            </a:r>
          </a:p>
          <a:p>
            <a:pPr marL="342900" indent="-342900">
              <a:buFont typeface="Arial" panose="020B0604020202020204" pitchFamily="34" charset="0"/>
              <a:buChar char="•"/>
            </a:pPr>
            <a:endParaRPr lang="en-US" sz="2200" dirty="0"/>
          </a:p>
          <a:p>
            <a:endParaRPr lang="en-US" sz="2200" dirty="0">
              <a:solidFill>
                <a:schemeClr val="tx1"/>
              </a:solidFill>
              <a:latin typeface="Sherman Sans Book"/>
            </a:endParaRPr>
          </a:p>
          <a:p>
            <a:pPr marL="342900" indent="-342900">
              <a:buFont typeface="Arial" panose="020B0604020202020204" pitchFamily="34" charset="0"/>
              <a:buChar char="•"/>
            </a:pPr>
            <a:r>
              <a:rPr lang="en-US" sz="2200" dirty="0">
                <a:solidFill>
                  <a:schemeClr val="tx1"/>
                </a:solidFill>
                <a:latin typeface="Sherman Sans Book"/>
              </a:rPr>
              <a:t>Rename columns as per data requirements</a:t>
            </a:r>
          </a:p>
          <a:p>
            <a:endParaRPr lang="en-US" sz="2200" dirty="0">
              <a:solidFill>
                <a:schemeClr val="tx1"/>
              </a:solidFill>
            </a:endParaRPr>
          </a:p>
          <a:p>
            <a:endParaRPr lang="en-US" sz="2200" dirty="0">
              <a:solidFill>
                <a:schemeClr val="tx1"/>
              </a:solidFill>
            </a:endParaRPr>
          </a:p>
          <a:p>
            <a:endParaRPr lang="en-US" sz="2200" dirty="0">
              <a:solidFill>
                <a:schemeClr val="tx1"/>
              </a:solidFill>
            </a:endParaRPr>
          </a:p>
          <a:p>
            <a:pPr marL="342900" indent="-342900">
              <a:buFont typeface="Arial" panose="020B0604020202020204" pitchFamily="34" charset="0"/>
              <a:buChar char="•"/>
            </a:pPr>
            <a:r>
              <a:rPr lang="en-US" sz="2200" dirty="0">
                <a:solidFill>
                  <a:schemeClr val="tx1"/>
                </a:solidFill>
              </a:rPr>
              <a:t>Merging all three datasets</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2A2AF289-98DD-9CF4-2466-CD730272CA76}"/>
              </a:ext>
            </a:extLst>
          </p:cNvPr>
          <p:cNvPicPr>
            <a:picLocks noChangeAspect="1"/>
          </p:cNvPicPr>
          <p:nvPr/>
        </p:nvPicPr>
        <p:blipFill>
          <a:blip r:embed="rId3"/>
          <a:stretch>
            <a:fillRect/>
          </a:stretch>
        </p:blipFill>
        <p:spPr>
          <a:xfrm>
            <a:off x="7040399" y="301965"/>
            <a:ext cx="4889500" cy="1726496"/>
          </a:xfrm>
          <a:prstGeom prst="rect">
            <a:avLst/>
          </a:prstGeom>
        </p:spPr>
      </p:pic>
      <p:pic>
        <p:nvPicPr>
          <p:cNvPr id="7" name="Picture 6">
            <a:extLst>
              <a:ext uri="{FF2B5EF4-FFF2-40B4-BE49-F238E27FC236}">
                <a16:creationId xmlns:a16="http://schemas.microsoft.com/office/drawing/2014/main" id="{ACF3258C-DF7F-D041-EBF5-FCA978A5BDE9}"/>
              </a:ext>
            </a:extLst>
          </p:cNvPr>
          <p:cNvPicPr>
            <a:picLocks noChangeAspect="1"/>
          </p:cNvPicPr>
          <p:nvPr/>
        </p:nvPicPr>
        <p:blipFill>
          <a:blip r:embed="rId4"/>
          <a:stretch>
            <a:fillRect/>
          </a:stretch>
        </p:blipFill>
        <p:spPr>
          <a:xfrm>
            <a:off x="7040031" y="2159351"/>
            <a:ext cx="4889501" cy="1269649"/>
          </a:xfrm>
          <a:prstGeom prst="rect">
            <a:avLst/>
          </a:prstGeom>
        </p:spPr>
      </p:pic>
      <p:pic>
        <p:nvPicPr>
          <p:cNvPr id="8" name="Picture 7">
            <a:extLst>
              <a:ext uri="{FF2B5EF4-FFF2-40B4-BE49-F238E27FC236}">
                <a16:creationId xmlns:a16="http://schemas.microsoft.com/office/drawing/2014/main" id="{5ED623E0-C6EC-6299-3A2C-AE9F695E719A}"/>
              </a:ext>
            </a:extLst>
          </p:cNvPr>
          <p:cNvPicPr>
            <a:picLocks noChangeAspect="1"/>
          </p:cNvPicPr>
          <p:nvPr/>
        </p:nvPicPr>
        <p:blipFill>
          <a:blip r:embed="rId5"/>
          <a:stretch>
            <a:fillRect/>
          </a:stretch>
        </p:blipFill>
        <p:spPr>
          <a:xfrm>
            <a:off x="7040031" y="3700315"/>
            <a:ext cx="4889502" cy="1947593"/>
          </a:xfrm>
          <a:prstGeom prst="rect">
            <a:avLst/>
          </a:prstGeom>
        </p:spPr>
      </p:pic>
      <p:pic>
        <p:nvPicPr>
          <p:cNvPr id="14" name="Picture 13">
            <a:extLst>
              <a:ext uri="{FF2B5EF4-FFF2-40B4-BE49-F238E27FC236}">
                <a16:creationId xmlns:a16="http://schemas.microsoft.com/office/drawing/2014/main" id="{D7CEE8E4-263C-46FE-2CBB-AFBE1D1B3437}"/>
              </a:ext>
            </a:extLst>
          </p:cNvPr>
          <p:cNvPicPr>
            <a:picLocks noChangeAspect="1"/>
          </p:cNvPicPr>
          <p:nvPr/>
        </p:nvPicPr>
        <p:blipFill>
          <a:blip r:embed="rId6"/>
          <a:stretch>
            <a:fillRect/>
          </a:stretch>
        </p:blipFill>
        <p:spPr>
          <a:xfrm>
            <a:off x="7040030" y="5778799"/>
            <a:ext cx="4889502" cy="584200"/>
          </a:xfrm>
          <a:prstGeom prst="rect">
            <a:avLst/>
          </a:prstGeom>
        </p:spPr>
      </p:pic>
    </p:spTree>
    <p:extLst>
      <p:ext uri="{BB962C8B-B14F-4D97-AF65-F5344CB8AC3E}">
        <p14:creationId xmlns:p14="http://schemas.microsoft.com/office/powerpoint/2010/main" val="3533071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1CB21-CBED-CA1C-091F-B6B39D5FCF38}"/>
              </a:ext>
            </a:extLst>
          </p:cNvPr>
          <p:cNvSpPr>
            <a:spLocks noGrp="1"/>
          </p:cNvSpPr>
          <p:nvPr>
            <p:ph type="title"/>
          </p:nvPr>
        </p:nvSpPr>
        <p:spPr/>
        <p:txBody>
          <a:bodyPr>
            <a:normAutofit/>
          </a:bodyPr>
          <a:lstStyle/>
          <a:p>
            <a:r>
              <a:rPr lang="en-US" b="1" dirty="0">
                <a:latin typeface="+mn-lt"/>
              </a:rPr>
              <a:t>Data Cleaning :</a:t>
            </a:r>
          </a:p>
        </p:txBody>
      </p:sp>
      <p:sp>
        <p:nvSpPr>
          <p:cNvPr id="3" name="Content Placeholder 2">
            <a:extLst>
              <a:ext uri="{FF2B5EF4-FFF2-40B4-BE49-F238E27FC236}">
                <a16:creationId xmlns:a16="http://schemas.microsoft.com/office/drawing/2014/main" id="{EE2354BA-04CC-C71E-F262-8FF19C1AE376}"/>
              </a:ext>
            </a:extLst>
          </p:cNvPr>
          <p:cNvSpPr>
            <a:spLocks noGrp="1"/>
          </p:cNvSpPr>
          <p:nvPr>
            <p:ph idx="1"/>
          </p:nvPr>
        </p:nvSpPr>
        <p:spPr>
          <a:xfrm>
            <a:off x="838200" y="1603376"/>
            <a:ext cx="5698067" cy="4351338"/>
          </a:xfrm>
        </p:spPr>
        <p:txBody>
          <a:bodyPr>
            <a:normAutofit/>
          </a:bodyPr>
          <a:lstStyle/>
          <a:p>
            <a:pPr marL="342900" indent="-342900">
              <a:lnSpc>
                <a:spcPct val="100000"/>
              </a:lnSpc>
              <a:buFont typeface="Arial" panose="020B0604020202020204" pitchFamily="34" charset="0"/>
              <a:buChar char="•"/>
            </a:pPr>
            <a:r>
              <a:rPr lang="en-US" sz="2200" dirty="0"/>
              <a:t>Creating Functions to efficiently convert dates into datetime datatypes</a:t>
            </a:r>
          </a:p>
          <a:p>
            <a:pPr>
              <a:lnSpc>
                <a:spcPct val="100000"/>
              </a:lnSpc>
            </a:pPr>
            <a:endParaRPr lang="en-US" sz="2200" dirty="0"/>
          </a:p>
          <a:p>
            <a:pPr>
              <a:lnSpc>
                <a:spcPct val="100000"/>
              </a:lnSpc>
            </a:pPr>
            <a:endParaRPr lang="en-US" sz="2200" dirty="0"/>
          </a:p>
          <a:p>
            <a:pPr marL="342900" indent="-342900">
              <a:lnSpc>
                <a:spcPct val="100000"/>
              </a:lnSpc>
              <a:buFont typeface="Arial" panose="020B0604020202020204" pitchFamily="34" charset="0"/>
              <a:buChar char="•"/>
            </a:pPr>
            <a:r>
              <a:rPr lang="en-US" sz="2200" dirty="0"/>
              <a:t>Removing negative outliers by considering data where dropoff_time &gt; </a:t>
            </a:r>
            <a:r>
              <a:rPr lang="en-US" sz="2200" dirty="0" err="1"/>
              <a:t>pickup_time</a:t>
            </a:r>
            <a:endParaRPr lang="en-US" sz="2200" dirty="0"/>
          </a:p>
          <a:p>
            <a:pPr>
              <a:lnSpc>
                <a:spcPct val="100000"/>
              </a:lnSpc>
            </a:pPr>
            <a:endParaRPr lang="en-US" sz="2200" dirty="0"/>
          </a:p>
          <a:p>
            <a:pPr>
              <a:lnSpc>
                <a:spcPct val="100000"/>
              </a:lnSpc>
            </a:pPr>
            <a:endParaRPr lang="en-US" sz="2200" dirty="0"/>
          </a:p>
          <a:p>
            <a:pPr marL="342900" indent="-342900">
              <a:lnSpc>
                <a:spcPct val="100000"/>
              </a:lnSpc>
              <a:buFont typeface="Arial" panose="020B0604020202020204" pitchFamily="34" charset="0"/>
              <a:buChar char="•"/>
            </a:pPr>
            <a:r>
              <a:rPr lang="en-US" sz="2200" dirty="0"/>
              <a:t>Dropping NA values from payment type </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BB9B4EA1-668C-D876-9FE8-2DCC7E48B6EF}"/>
              </a:ext>
            </a:extLst>
          </p:cNvPr>
          <p:cNvPicPr>
            <a:picLocks noChangeAspect="1"/>
          </p:cNvPicPr>
          <p:nvPr/>
        </p:nvPicPr>
        <p:blipFill>
          <a:blip r:embed="rId2"/>
          <a:stretch>
            <a:fillRect/>
          </a:stretch>
        </p:blipFill>
        <p:spPr>
          <a:xfrm>
            <a:off x="6717668" y="793316"/>
            <a:ext cx="5133975" cy="1975621"/>
          </a:xfrm>
          <a:prstGeom prst="rect">
            <a:avLst/>
          </a:prstGeom>
        </p:spPr>
      </p:pic>
      <p:pic>
        <p:nvPicPr>
          <p:cNvPr id="8" name="Picture 7">
            <a:extLst>
              <a:ext uri="{FF2B5EF4-FFF2-40B4-BE49-F238E27FC236}">
                <a16:creationId xmlns:a16="http://schemas.microsoft.com/office/drawing/2014/main" id="{806A223E-1D3B-540C-2179-6F9D0C06AAF1}"/>
              </a:ext>
            </a:extLst>
          </p:cNvPr>
          <p:cNvPicPr>
            <a:picLocks noChangeAspect="1"/>
          </p:cNvPicPr>
          <p:nvPr/>
        </p:nvPicPr>
        <p:blipFill>
          <a:blip r:embed="rId3"/>
          <a:stretch>
            <a:fillRect/>
          </a:stretch>
        </p:blipFill>
        <p:spPr>
          <a:xfrm>
            <a:off x="6717667" y="3118401"/>
            <a:ext cx="5133976" cy="1184110"/>
          </a:xfrm>
          <a:prstGeom prst="rect">
            <a:avLst/>
          </a:prstGeom>
        </p:spPr>
      </p:pic>
      <p:pic>
        <p:nvPicPr>
          <p:cNvPr id="9" name="Picture 8">
            <a:extLst>
              <a:ext uri="{FF2B5EF4-FFF2-40B4-BE49-F238E27FC236}">
                <a16:creationId xmlns:a16="http://schemas.microsoft.com/office/drawing/2014/main" id="{85424E4E-3603-4901-3F8F-C70EC8797ED5}"/>
              </a:ext>
            </a:extLst>
          </p:cNvPr>
          <p:cNvPicPr>
            <a:picLocks noChangeAspect="1"/>
          </p:cNvPicPr>
          <p:nvPr/>
        </p:nvPicPr>
        <p:blipFill>
          <a:blip r:embed="rId4"/>
          <a:stretch>
            <a:fillRect/>
          </a:stretch>
        </p:blipFill>
        <p:spPr>
          <a:xfrm>
            <a:off x="6717667" y="4688824"/>
            <a:ext cx="5133975" cy="1041400"/>
          </a:xfrm>
          <a:prstGeom prst="rect">
            <a:avLst/>
          </a:prstGeom>
        </p:spPr>
      </p:pic>
    </p:spTree>
    <p:extLst>
      <p:ext uri="{BB962C8B-B14F-4D97-AF65-F5344CB8AC3E}">
        <p14:creationId xmlns:p14="http://schemas.microsoft.com/office/powerpoint/2010/main" val="375549066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CCFF290372E7E4A8F4EAFCA3497CFA9" ma:contentTypeVersion="8" ma:contentTypeDescription="Create a new document." ma:contentTypeScope="" ma:versionID="55d981ae41befee95f9e50bafc53f364">
  <xsd:schema xmlns:xsd="http://www.w3.org/2001/XMLSchema" xmlns:xs="http://www.w3.org/2001/XMLSchema" xmlns:p="http://schemas.microsoft.com/office/2006/metadata/properties" xmlns:ns2="54254501-f20f-475f-a5d8-1f9047e3afc5" xmlns:ns3="f6b93672-085f-452b-8116-6fce9103c4b0" targetNamespace="http://schemas.microsoft.com/office/2006/metadata/properties" ma:root="true" ma:fieldsID="52fae4978f5531dd75706ee0df371bad" ns2:_="" ns3:_="">
    <xsd:import namespace="54254501-f20f-475f-a5d8-1f9047e3afc5"/>
    <xsd:import namespace="f6b93672-085f-452b-8116-6fce9103c4b0"/>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4254501-f20f-475f-a5d8-1f9047e3afc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434dd798-54fc-4a98-a97f-5b734a12fa28"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6b93672-085f-452b-8116-6fce9103c4b0"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5be4555f-6691-48b8-a8d9-cd5102e44ab2}" ma:internalName="TaxCatchAll" ma:showField="CatchAllData" ma:web="f6b93672-085f-452b-8116-6fce9103c4b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f6b93672-085f-452b-8116-6fce9103c4b0" xsi:nil="true"/>
    <lcf76f155ced4ddcb4097134ff3c332f xmlns="54254501-f20f-475f-a5d8-1f9047e3afc5">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14C1BC57-5F60-4C81-A4B1-5897C6ECE83E}">
  <ds:schemaRefs>
    <ds:schemaRef ds:uri="http://schemas.microsoft.com/sharepoint/v3/contenttype/forms"/>
  </ds:schemaRefs>
</ds:datastoreItem>
</file>

<file path=customXml/itemProps2.xml><?xml version="1.0" encoding="utf-8"?>
<ds:datastoreItem xmlns:ds="http://schemas.openxmlformats.org/officeDocument/2006/customXml" ds:itemID="{4550A46B-8515-4D08-83C7-AE8D6DD8294C}">
  <ds:schemaRefs>
    <ds:schemaRef ds:uri="54254501-f20f-475f-a5d8-1f9047e3afc5"/>
    <ds:schemaRef ds:uri="f6b93672-085f-452b-8116-6fce9103c4b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FB390FF-C915-4C62-B00B-91D8E3CBBF26}">
  <ds:schemaRefs>
    <ds:schemaRef ds:uri="54254501-f20f-475f-a5d8-1f9047e3afc5"/>
    <ds:schemaRef ds:uri="f6b93672-085f-452b-8116-6fce9103c4b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10609</TotalTime>
  <Words>1199</Words>
  <Application>Microsoft Macintosh PowerPoint</Application>
  <PresentationFormat>Widescreen</PresentationFormat>
  <Paragraphs>132</Paragraphs>
  <Slides>31</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Arial</vt:lpstr>
      <vt:lpstr>Calibri</vt:lpstr>
      <vt:lpstr>Calibri Light</vt:lpstr>
      <vt:lpstr>Roboto</vt:lpstr>
      <vt:lpstr>Sherman Sans Bold</vt:lpstr>
      <vt:lpstr>Sherman Sans Book</vt:lpstr>
      <vt:lpstr>Sherman Serif Book</vt:lpstr>
      <vt:lpstr>Wingdings</vt:lpstr>
      <vt:lpstr>Office Theme</vt:lpstr>
      <vt:lpstr>NYC Taxi Analysis</vt:lpstr>
      <vt:lpstr>Outline</vt:lpstr>
      <vt:lpstr>Project Overview:</vt:lpstr>
      <vt:lpstr>PowerPoint Presentation</vt:lpstr>
      <vt:lpstr>Dataset Characteristics:</vt:lpstr>
      <vt:lpstr>Data Characteristics:</vt:lpstr>
      <vt:lpstr>QUESTIONS :  </vt:lpstr>
      <vt:lpstr>Data Cleaning:</vt:lpstr>
      <vt:lpstr>Data Cleaning :</vt:lpstr>
      <vt:lpstr>Data Cleaning:</vt:lpstr>
      <vt:lpstr>Data Cleaning :</vt:lpstr>
      <vt:lpstr>Data Cleaning:  Removing outliers from dataset</vt:lpstr>
      <vt:lpstr>Data Cleaning: Removing outliers from dataset</vt:lpstr>
      <vt:lpstr>Data Cleaning: </vt:lpstr>
      <vt:lpstr>Data Cleaning: </vt:lpstr>
      <vt:lpstr>Exploratory Data Analysis</vt:lpstr>
      <vt:lpstr>Analysis : </vt:lpstr>
      <vt:lpstr>PowerPoint Presentation</vt:lpstr>
      <vt:lpstr>Trip distance vs number of rides:</vt:lpstr>
      <vt:lpstr>Hours vs number of rides:</vt:lpstr>
      <vt:lpstr>Trends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Finding the surcharge charge by hour based on area :</vt:lpstr>
      <vt:lpstr>Conclusion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Hubert De La Vega</dc:creator>
  <cp:lastModifiedBy>Sravan Kumar Mangalagiri</cp:lastModifiedBy>
  <cp:revision>6</cp:revision>
  <dcterms:created xsi:type="dcterms:W3CDTF">2019-07-05T14:23:44Z</dcterms:created>
  <dcterms:modified xsi:type="dcterms:W3CDTF">2024-03-26T20:10:44Z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0x0101003CCFF290372E7E4A8F4EAFCA3497CFA9</vt:lpwstr>
  </property>
  <property fmtid="{D5CDD505-2E9C-101B-9397-08002B2CF9AE}" pid="3" name="MediaServiceImageTags">
    <vt:lpwstr/>
  </property>
</Properties>
</file>